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59" r:id="rId2"/>
    <p:sldMasterId id="2147483664" r:id="rId3"/>
  </p:sldMasterIdLst>
  <p:notesMasterIdLst>
    <p:notesMasterId r:id="rId28"/>
  </p:notesMasterIdLst>
  <p:handoutMasterIdLst>
    <p:handoutMasterId r:id="rId29"/>
  </p:handoutMasterIdLst>
  <p:sldIdLst>
    <p:sldId id="256" r:id="rId4"/>
    <p:sldId id="302" r:id="rId5"/>
    <p:sldId id="305" r:id="rId6"/>
    <p:sldId id="293" r:id="rId7"/>
    <p:sldId id="306" r:id="rId8"/>
    <p:sldId id="342" r:id="rId9"/>
    <p:sldId id="343" r:id="rId10"/>
    <p:sldId id="320" r:id="rId11"/>
    <p:sldId id="308" r:id="rId12"/>
    <p:sldId id="338" r:id="rId13"/>
    <p:sldId id="339" r:id="rId14"/>
    <p:sldId id="340" r:id="rId15"/>
    <p:sldId id="347" r:id="rId16"/>
    <p:sldId id="348" r:id="rId17"/>
    <p:sldId id="349" r:id="rId18"/>
    <p:sldId id="350" r:id="rId19"/>
    <p:sldId id="345" r:id="rId20"/>
    <p:sldId id="346" r:id="rId21"/>
    <p:sldId id="322" r:id="rId22"/>
    <p:sldId id="323" r:id="rId23"/>
    <p:sldId id="344" r:id="rId24"/>
    <p:sldId id="324" r:id="rId25"/>
    <p:sldId id="351" r:id="rId26"/>
    <p:sldId id="325" r:id="rId27"/>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D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86405" autoAdjust="0"/>
  </p:normalViewPr>
  <p:slideViewPr>
    <p:cSldViewPr showGuides="1">
      <p:cViewPr>
        <p:scale>
          <a:sx n="100" d="100"/>
          <a:sy n="100" d="100"/>
        </p:scale>
        <p:origin x="965" y="-230"/>
      </p:cViewPr>
      <p:guideLst>
        <p:guide orient="horz" pos="1847"/>
        <p:guide pos="2880"/>
      </p:guideLst>
    </p:cSldViewPr>
  </p:slideViewPr>
  <p:notesTextViewPr>
    <p:cViewPr>
      <p:scale>
        <a:sx n="1" d="1"/>
        <a:sy n="1" d="1"/>
      </p:scale>
      <p:origin x="0" y="0"/>
    </p:cViewPr>
  </p:notesTextViewPr>
  <p:notesViewPr>
    <p:cSldViewPr showGuides="1">
      <p:cViewPr varScale="1">
        <p:scale>
          <a:sx n="83" d="100"/>
          <a:sy n="83" d="100"/>
        </p:scale>
        <p:origin x="-319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E1E857-FA80-42FD-B162-41B2A2E1E1C0}" type="datetimeFigureOut">
              <a:rPr lang="ko-KR" altLang="en-US" smtClean="0"/>
              <a:t>2024-08-10</a:t>
            </a:fld>
            <a:endParaRPr lang="ko-KR"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45F6BE-D3C4-49DD-B713-542D433C8B00}" type="slidenum">
              <a:rPr lang="ko-KR" altLang="en-US" smtClean="0"/>
              <a:t>‹#›</a:t>
            </a:fld>
            <a:endParaRPr lang="ko-KR" altLang="en-US"/>
          </a:p>
        </p:txBody>
      </p:sp>
    </p:spTree>
    <p:extLst>
      <p:ext uri="{BB962C8B-B14F-4D97-AF65-F5344CB8AC3E}">
        <p14:creationId xmlns:p14="http://schemas.microsoft.com/office/powerpoint/2010/main" val="3625008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03F161-EA16-4540-AD6C-54BDB9687A6A}" type="datetimeFigureOut">
              <a:rPr lang="ko-KR" altLang="en-US" smtClean="0"/>
              <a:t>2024-08-10</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AAE9C2-5881-4A10-94B1-2302DB8795F8}" type="slidenum">
              <a:rPr lang="ko-KR" altLang="en-US" smtClean="0"/>
              <a:t>‹#›</a:t>
            </a:fld>
            <a:endParaRPr lang="ko-KR" altLang="en-US"/>
          </a:p>
        </p:txBody>
      </p:sp>
    </p:spTree>
    <p:extLst>
      <p:ext uri="{BB962C8B-B14F-4D97-AF65-F5344CB8AC3E}">
        <p14:creationId xmlns:p14="http://schemas.microsoft.com/office/powerpoint/2010/main" val="50335972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6464D0E1-F733-44A4-8935-76C0286CFC8A}"/>
              </a:ext>
            </a:extLst>
          </p:cNvPr>
          <p:cNvSpPr>
            <a:spLocks noGrp="1" noRot="1" noChangeAspect="1" noChangeArrowheads="1" noTextEdit="1"/>
          </p:cNvSpPr>
          <p:nvPr>
            <p:ph type="sldImg"/>
          </p:nvPr>
        </p:nvSpPr>
        <p:spPr>
          <a:xfrm>
            <a:off x="139700" y="768350"/>
            <a:ext cx="6819900" cy="3836988"/>
          </a:xfrm>
          <a:ln/>
        </p:spPr>
      </p:sp>
      <p:sp>
        <p:nvSpPr>
          <p:cNvPr id="21507" name="Rectangle 3">
            <a:extLst>
              <a:ext uri="{FF2B5EF4-FFF2-40B4-BE49-F238E27FC236}">
                <a16:creationId xmlns:a16="http://schemas.microsoft.com/office/drawing/2014/main" id="{960FAF63-2F1B-4892-B4FE-61EB4EF561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cv2.findContours </a:t>
            </a:r>
            <a:r>
              <a:rPr lang="vi-VN"/>
              <a:t>được sử dụng để phát hiện các đường viền của các đối tượng trong một hình ảnh nhị phân (binary image). Đường viền là các đường ranh giới bao quanh các khu vực có cùng cường độ màu (thường là các đối tượng).</a:t>
            </a:r>
          </a:p>
          <a:p>
            <a:pPr>
              <a:buFont typeface="Arial" panose="020B0604020202020204" pitchFamily="34" charset="0"/>
              <a:buChar char="•"/>
            </a:pPr>
            <a:r>
              <a:rPr lang="vi-VN" b="1"/>
              <a:t>mode</a:t>
            </a:r>
            <a:r>
              <a:rPr lang="vi-VN"/>
              <a:t>:Cách trả về các đường viền. Một số lựa chọn:</a:t>
            </a:r>
          </a:p>
          <a:p>
            <a:pPr marL="742950" lvl="1" indent="-285750">
              <a:buFont typeface="Arial" panose="020B0604020202020204" pitchFamily="34" charset="0"/>
              <a:buChar char="•"/>
            </a:pPr>
            <a:r>
              <a:rPr lang="vi-VN"/>
              <a:t>cv2.RETR_EXTERNAL: Chỉ trả về các đường viền ngoài cùng.</a:t>
            </a:r>
          </a:p>
          <a:p>
            <a:pPr marL="742950" lvl="1" indent="-285750">
              <a:buFont typeface="Arial" panose="020B0604020202020204" pitchFamily="34" charset="0"/>
              <a:buChar char="•"/>
            </a:pPr>
            <a:r>
              <a:rPr lang="vi-VN"/>
              <a:t>cv2.RETR_TREE: Trả về tất cả các đường viền và tái cấu trúc thành dạng cây phân cấp.</a:t>
            </a:r>
          </a:p>
          <a:p>
            <a:pPr marL="742950" lvl="1" indent="-285750">
              <a:buFont typeface="Arial" panose="020B0604020202020204" pitchFamily="34" charset="0"/>
              <a:buChar char="•"/>
            </a:pPr>
            <a:r>
              <a:rPr lang="vi-VN"/>
              <a:t>cv2.RETR_LIST: Trả về tất cả các đường viền mà không tái cấu trúc thành dạng cây.</a:t>
            </a:r>
          </a:p>
          <a:p>
            <a:pPr>
              <a:buFont typeface="Arial" panose="020B0604020202020204" pitchFamily="34" charset="0"/>
              <a:buChar char="•"/>
            </a:pPr>
            <a:r>
              <a:rPr lang="vi-VN" b="1"/>
              <a:t>method</a:t>
            </a:r>
            <a:r>
              <a:rPr lang="vi-VN"/>
              <a:t>:Phương pháp để xấp xỉ các đường viền:</a:t>
            </a:r>
          </a:p>
          <a:p>
            <a:pPr marL="742950" lvl="1" indent="-285750">
              <a:buFont typeface="Arial" panose="020B0604020202020204" pitchFamily="34" charset="0"/>
              <a:buChar char="•"/>
            </a:pPr>
            <a:r>
              <a:rPr lang="vi-VN"/>
              <a:t>cv2.CHAIN_APPROX_NONE: Lưu tất cả các điểm trên đường viền.</a:t>
            </a:r>
          </a:p>
          <a:p>
            <a:pPr marL="742950" lvl="1" indent="-285750">
              <a:buFont typeface="Arial" panose="020B0604020202020204" pitchFamily="34" charset="0"/>
              <a:buChar char="•"/>
            </a:pPr>
            <a:r>
              <a:rPr lang="vi-VN"/>
              <a:t>cv2.CHAIN_APPROX_SIMPLE: Xóa các điểm dư thừa, chỉ lưu lại các điểm quan trọng.</a:t>
            </a:r>
          </a:p>
          <a:p>
            <a:r>
              <a:rPr lang="vi-VN" b="1"/>
              <a:t>Hàm cv2.findContours </a:t>
            </a:r>
            <a:r>
              <a:rPr lang="vi-VN"/>
              <a:t>tìm kiếm các đường viền bằng cách quét qua ảnh và tìm các biên chuyển từ vùng tối sang vùng sáng (hoặc ngược lại) để xác định ranh giới của các đối tượng trong ảnh.</a:t>
            </a:r>
          </a:p>
          <a:p>
            <a:r>
              <a:rPr lang="vi-VN"/>
              <a:t>cv2.drawContours vẽ các đường viền lên ảnh bằng cách sử dụng danh sách các điểm trong đường viền đã được phát hiện. Hàm này sẽ nối các điểm liên tiếp trên đường viền với nhau tạo thành các đoạn thẳng.</a:t>
            </a:r>
            <a:endParaRPr lang="en-US"/>
          </a:p>
        </p:txBody>
      </p:sp>
      <p:sp>
        <p:nvSpPr>
          <p:cNvPr id="4" name="Slide Number Placeholder 3"/>
          <p:cNvSpPr>
            <a:spLocks noGrp="1"/>
          </p:cNvSpPr>
          <p:nvPr>
            <p:ph type="sldNum" sz="quarter" idx="5"/>
          </p:nvPr>
        </p:nvSpPr>
        <p:spPr/>
        <p:txBody>
          <a:bodyPr/>
          <a:lstStyle/>
          <a:p>
            <a:fld id="{2BAAE9C2-5881-4A10-94B1-2302DB8795F8}" type="slidenum">
              <a:rPr lang="ko-KR" altLang="en-US" smtClean="0"/>
              <a:t>13</a:t>
            </a:fld>
            <a:endParaRPr lang="ko-KR" altLang="en-US"/>
          </a:p>
        </p:txBody>
      </p:sp>
    </p:spTree>
    <p:extLst>
      <p:ext uri="{BB962C8B-B14F-4D97-AF65-F5344CB8AC3E}">
        <p14:creationId xmlns:p14="http://schemas.microsoft.com/office/powerpoint/2010/main" val="602335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Tính toán khoảng cách</a:t>
            </a:r>
            <a:r>
              <a:rPr lang="vi-VN"/>
              <a:t>:</a:t>
            </a:r>
          </a:p>
          <a:p>
            <a:pPr>
              <a:buFont typeface="Arial" panose="020B0604020202020204" pitchFamily="34" charset="0"/>
              <a:buChar char="•"/>
            </a:pPr>
            <a:r>
              <a:rPr lang="vi-VN"/>
              <a:t>Nếu đường viền hoặc đường cong là </a:t>
            </a:r>
            <a:r>
              <a:rPr lang="vi-VN" b="1"/>
              <a:t>khép kín</a:t>
            </a:r>
            <a:r>
              <a:rPr lang="vi-VN"/>
              <a:t> (closed=True), hàm sẽ tính tổng khoảng cách Euclidean (khoảng cách đường thẳng giữa hai điểm trong không gian) giữa tất cả các cặp điểm liên tiếp trên đường viền, và cộng thêm khoảng cách giữa điểm đầu tiên và điểm cuối cùng để đóng kín hình.</a:t>
            </a:r>
          </a:p>
          <a:p>
            <a:pPr>
              <a:buFont typeface="Arial" panose="020B0604020202020204" pitchFamily="34" charset="0"/>
              <a:buChar char="•"/>
            </a:pPr>
            <a:r>
              <a:rPr lang="vi-VN" b="1"/>
              <a:t>cv2.approxPolyDP</a:t>
            </a:r>
            <a:r>
              <a:rPr lang="vi-VN"/>
              <a:t>: Xấp xỉ đường viền hoặc đường cong thành một đa giác đơn giản hơn dựa trên độ chính xác xác định bởi epsilon.</a:t>
            </a:r>
          </a:p>
          <a:p>
            <a:endParaRPr lang="en-US"/>
          </a:p>
        </p:txBody>
      </p:sp>
      <p:sp>
        <p:nvSpPr>
          <p:cNvPr id="4" name="Slide Number Placeholder 3"/>
          <p:cNvSpPr>
            <a:spLocks noGrp="1"/>
          </p:cNvSpPr>
          <p:nvPr>
            <p:ph type="sldNum" sz="quarter" idx="5"/>
          </p:nvPr>
        </p:nvSpPr>
        <p:spPr/>
        <p:txBody>
          <a:bodyPr/>
          <a:lstStyle/>
          <a:p>
            <a:fld id="{2BAAE9C2-5881-4A10-94B1-2302DB8795F8}" type="slidenum">
              <a:rPr lang="ko-KR" altLang="en-US" smtClean="0"/>
              <a:t>14</a:t>
            </a:fld>
            <a:endParaRPr lang="ko-KR" altLang="en-US"/>
          </a:p>
        </p:txBody>
      </p:sp>
    </p:spTree>
    <p:extLst>
      <p:ext uri="{BB962C8B-B14F-4D97-AF65-F5344CB8AC3E}">
        <p14:creationId xmlns:p14="http://schemas.microsoft.com/office/powerpoint/2010/main" val="326012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Ha ban đầu có rất nhiều điểm và nhiễu, đi qua rất nhiều điểm khác nhau, thì đường để đi qua hết tất cả các điểm rất là loằng quằng =&gt; ta sử dụng .. Để làm giảm số điểm mà con đường này đi qua mà nó vẫn giữ được hình dạng ban đầu với một sai số épilon</a:t>
            </a:r>
            <a:endParaRPr lang="en-US"/>
          </a:p>
        </p:txBody>
      </p:sp>
      <p:sp>
        <p:nvSpPr>
          <p:cNvPr id="4" name="Slide Number Placeholder 3"/>
          <p:cNvSpPr>
            <a:spLocks noGrp="1"/>
          </p:cNvSpPr>
          <p:nvPr>
            <p:ph type="sldNum" sz="quarter" idx="5"/>
          </p:nvPr>
        </p:nvSpPr>
        <p:spPr/>
        <p:txBody>
          <a:bodyPr/>
          <a:lstStyle/>
          <a:p>
            <a:fld id="{2BAAE9C2-5881-4A10-94B1-2302DB8795F8}" type="slidenum">
              <a:rPr lang="ko-KR" altLang="en-US" smtClean="0"/>
              <a:t>15</a:t>
            </a:fld>
            <a:endParaRPr lang="ko-KR" altLang="en-US"/>
          </a:p>
        </p:txBody>
      </p:sp>
    </p:spTree>
    <p:extLst>
      <p:ext uri="{BB962C8B-B14F-4D97-AF65-F5344CB8AC3E}">
        <p14:creationId xmlns:p14="http://schemas.microsoft.com/office/powerpoint/2010/main" val="129146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AAE9C2-5881-4A10-94B1-2302DB8795F8}" type="slidenum">
              <a:rPr lang="ko-KR" altLang="en-US" smtClean="0"/>
              <a:t>16</a:t>
            </a:fld>
            <a:endParaRPr lang="ko-KR" altLang="en-US"/>
          </a:p>
        </p:txBody>
      </p:sp>
    </p:spTree>
    <p:extLst>
      <p:ext uri="{BB962C8B-B14F-4D97-AF65-F5344CB8AC3E}">
        <p14:creationId xmlns:p14="http://schemas.microsoft.com/office/powerpoint/2010/main" val="1247471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Rectangle 3"/>
          <p:cNvSpPr/>
          <p:nvPr userDrawn="1"/>
        </p:nvSpPr>
        <p:spPr>
          <a:xfrm>
            <a:off x="-1" y="3003550"/>
            <a:ext cx="9144001" cy="2139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 hasCustomPrompt="1"/>
          </p:nvPr>
        </p:nvSpPr>
        <p:spPr>
          <a:xfrm>
            <a:off x="755576" y="2157550"/>
            <a:ext cx="1692000" cy="1692000"/>
          </a:xfrm>
          <a:prstGeom prst="ellipse">
            <a:avLst/>
          </a:prstGeom>
          <a:solidFill>
            <a:schemeClr val="bg1">
              <a:lumMod val="95000"/>
            </a:schemeClr>
          </a:solidFill>
          <a:ln w="50800">
            <a:solidFill>
              <a:schemeClr val="accent1"/>
            </a:solidFill>
          </a:ln>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itle 1"/>
          <p:cNvSpPr>
            <a:spLocks noGrp="1"/>
          </p:cNvSpPr>
          <p:nvPr>
            <p:ph type="title" hasCustomPrompt="1"/>
          </p:nvPr>
        </p:nvSpPr>
        <p:spPr>
          <a:xfrm>
            <a:off x="0" y="51471"/>
            <a:ext cx="9144000" cy="648071"/>
          </a:xfrm>
          <a:prstGeom prst="rect">
            <a:avLst/>
          </a:prstGeom>
        </p:spPr>
        <p:txBody>
          <a:bodyPr anchor="ctr"/>
          <a:lstStyle>
            <a:lvl1pPr algn="ctr">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6" name="Text Placeholder 9">
            <a:extLst>
              <a:ext uri="{FF2B5EF4-FFF2-40B4-BE49-F238E27FC236}">
                <a16:creationId xmlns:a16="http://schemas.microsoft.com/office/drawing/2014/main" id="{AAFCF31D-C6CE-4C4C-AE5A-2A4429FEF277}"/>
              </a:ext>
            </a:extLst>
          </p:cNvPr>
          <p:cNvSpPr>
            <a:spLocks noGrp="1"/>
          </p:cNvSpPr>
          <p:nvPr>
            <p:ph type="body" sz="quarter" idx="12" hasCustomPrompt="1"/>
          </p:nvPr>
        </p:nvSpPr>
        <p:spPr>
          <a:xfrm>
            <a:off x="-1" y="699566"/>
            <a:ext cx="9143999" cy="216000"/>
          </a:xfrm>
          <a:prstGeom prst="rect">
            <a:avLst/>
          </a:prstGeom>
        </p:spPr>
        <p:txBody>
          <a:bodyPr lIns="108000" anchor="ctr"/>
          <a:lstStyle>
            <a:lvl1pPr marL="0" indent="0" algn="ctr">
              <a:buNone/>
              <a:defRPr sz="1200" b="0" baseline="0">
                <a:solidFill>
                  <a:schemeClr val="tx1">
                    <a:lumMod val="75000"/>
                    <a:lumOff val="25000"/>
                  </a:schemeClr>
                </a:solidFill>
                <a:effectLst/>
                <a:latin typeface="+mn-lt"/>
                <a:cs typeface="Arial" pitchFamily="34" charset="0"/>
              </a:defRPr>
            </a:lvl1pPr>
          </a:lstStyle>
          <a:p>
            <a:pPr lvl="0"/>
            <a:r>
              <a:rPr lang="en-US" altLang="ko-KR" dirty="0"/>
              <a:t>This text con be replaced with your own text</a:t>
            </a:r>
            <a:endParaRPr lang="ko-KR" altLang="en-US" dirty="0"/>
          </a:p>
        </p:txBody>
      </p:sp>
    </p:spTree>
    <p:extLst>
      <p:ext uri="{BB962C8B-B14F-4D97-AF65-F5344CB8AC3E}">
        <p14:creationId xmlns:p14="http://schemas.microsoft.com/office/powerpoint/2010/main" val="1811251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Picture with Caption">
    <p:spTree>
      <p:nvGrpSpPr>
        <p:cNvPr id="1" name=""/>
        <p:cNvGrpSpPr/>
        <p:nvPr/>
      </p:nvGrpSpPr>
      <p:grpSpPr>
        <a:xfrm>
          <a:off x="0" y="0"/>
          <a:ext cx="0" cy="0"/>
          <a:chOff x="0" y="0"/>
          <a:chExt cx="0" cy="0"/>
        </a:xfrm>
      </p:grpSpPr>
      <p:sp>
        <p:nvSpPr>
          <p:cNvPr id="11" name="Rectangle 10"/>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2"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pic>
        <p:nvPicPr>
          <p:cNvPr id="1026"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552" y="1311484"/>
            <a:ext cx="3394308" cy="3384376"/>
          </a:xfrm>
          <a:prstGeom prst="rect">
            <a:avLst/>
          </a:prstGeom>
          <a:noFill/>
          <a:extLst>
            <a:ext uri="{909E8E84-426E-40DD-AFC4-6F175D3DCCD1}">
              <a14:hiddenFill xmlns:a14="http://schemas.microsoft.com/office/drawing/2010/main">
                <a:solidFill>
                  <a:srgbClr val="FFFFFF"/>
                </a:solidFill>
              </a14:hiddenFill>
            </a:ext>
          </a:extLst>
        </p:spPr>
      </p:pic>
      <p:sp>
        <p:nvSpPr>
          <p:cNvPr id="8" name="Picture Placeholder 2"/>
          <p:cNvSpPr>
            <a:spLocks noGrp="1"/>
          </p:cNvSpPr>
          <p:nvPr>
            <p:ph type="pic" idx="1" hasCustomPrompt="1"/>
          </p:nvPr>
        </p:nvSpPr>
        <p:spPr>
          <a:xfrm>
            <a:off x="675616" y="1443924"/>
            <a:ext cx="3104295" cy="2135938"/>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17780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Picture with Caption">
    <p:spTree>
      <p:nvGrpSpPr>
        <p:cNvPr id="1" name=""/>
        <p:cNvGrpSpPr/>
        <p:nvPr/>
      </p:nvGrpSpPr>
      <p:grpSpPr>
        <a:xfrm>
          <a:off x="0" y="0"/>
          <a:ext cx="0" cy="0"/>
          <a:chOff x="0" y="0"/>
          <a:chExt cx="0" cy="0"/>
        </a:xfrm>
      </p:grpSpPr>
      <p:sp>
        <p:nvSpPr>
          <p:cNvPr id="40" name="Rectangle 39"/>
          <p:cNvSpPr/>
          <p:nvPr userDrawn="1"/>
        </p:nvSpPr>
        <p:spPr>
          <a:xfrm>
            <a:off x="0" y="2890433"/>
            <a:ext cx="9144000" cy="22530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5" name="Group 14"/>
          <p:cNvGrpSpPr/>
          <p:nvPr userDrawn="1"/>
        </p:nvGrpSpPr>
        <p:grpSpPr>
          <a:xfrm>
            <a:off x="920696" y="1552933"/>
            <a:ext cx="1298551" cy="2242953"/>
            <a:chOff x="2627784" y="1825002"/>
            <a:chExt cx="1198166" cy="2069560"/>
          </a:xfrm>
        </p:grpSpPr>
        <p:sp>
          <p:nvSpPr>
            <p:cNvPr id="9" name="Rounded Rectangle 8"/>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Group 10"/>
            <p:cNvGrpSpPr/>
            <p:nvPr/>
          </p:nvGrpSpPr>
          <p:grpSpPr>
            <a:xfrm>
              <a:off x="3168829" y="3704452"/>
              <a:ext cx="116076" cy="127684"/>
              <a:chOff x="2453209" y="5151638"/>
              <a:chExt cx="191820" cy="211002"/>
            </a:xfrm>
          </p:grpSpPr>
          <p:sp>
            <p:nvSpPr>
              <p:cNvPr id="13" name="Oval 12"/>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Rounded Rectangle 13"/>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7" name="Picture Placeholder 2"/>
          <p:cNvSpPr>
            <a:spLocks noGrp="1"/>
          </p:cNvSpPr>
          <p:nvPr userDrawn="1">
            <p:ph type="pic" idx="1" hasCustomPrompt="1"/>
          </p:nvPr>
        </p:nvSpPr>
        <p:spPr>
          <a:xfrm>
            <a:off x="994588" y="174283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16" name="Group 15"/>
          <p:cNvGrpSpPr/>
          <p:nvPr userDrawn="1"/>
        </p:nvGrpSpPr>
        <p:grpSpPr>
          <a:xfrm>
            <a:off x="2910527" y="2088604"/>
            <a:ext cx="1298551" cy="2242953"/>
            <a:chOff x="2627784" y="1825002"/>
            <a:chExt cx="1198166" cy="2069560"/>
          </a:xfrm>
        </p:grpSpPr>
        <p:sp>
          <p:nvSpPr>
            <p:cNvPr id="17" name="Rounded Rectangle 16"/>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9" name="Group 18"/>
            <p:cNvGrpSpPr/>
            <p:nvPr/>
          </p:nvGrpSpPr>
          <p:grpSpPr>
            <a:xfrm>
              <a:off x="3168829" y="3704452"/>
              <a:ext cx="116076" cy="127684"/>
              <a:chOff x="2453209" y="5151638"/>
              <a:chExt cx="191820" cy="211002"/>
            </a:xfrm>
          </p:grpSpPr>
          <p:sp>
            <p:nvSpPr>
              <p:cNvPr id="20" name="Oval 19"/>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Rounded Rectangle 20"/>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2" name="Picture Placeholder 2"/>
          <p:cNvSpPr>
            <a:spLocks noGrp="1"/>
          </p:cNvSpPr>
          <p:nvPr>
            <p:ph type="pic" idx="10" hasCustomPrompt="1"/>
          </p:nvPr>
        </p:nvSpPr>
        <p:spPr>
          <a:xfrm>
            <a:off x="2984419" y="2291784"/>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23" name="Group 22"/>
          <p:cNvGrpSpPr/>
          <p:nvPr userDrawn="1"/>
        </p:nvGrpSpPr>
        <p:grpSpPr>
          <a:xfrm>
            <a:off x="4900358" y="1383368"/>
            <a:ext cx="1298551" cy="2242953"/>
            <a:chOff x="2627784" y="1825002"/>
            <a:chExt cx="1198166" cy="2069560"/>
          </a:xfrm>
        </p:grpSpPr>
        <p:sp>
          <p:nvSpPr>
            <p:cNvPr id="24" name="Rounded Rectangle 23"/>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Group 25"/>
            <p:cNvGrpSpPr/>
            <p:nvPr/>
          </p:nvGrpSpPr>
          <p:grpSpPr>
            <a:xfrm>
              <a:off x="3168829" y="3704452"/>
              <a:ext cx="116076" cy="127684"/>
              <a:chOff x="2453209" y="5151638"/>
              <a:chExt cx="191820" cy="211002"/>
            </a:xfrm>
          </p:grpSpPr>
          <p:sp>
            <p:nvSpPr>
              <p:cNvPr id="27" name="Oval 26"/>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ounded Rectangle 27"/>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29" name="Picture Placeholder 2"/>
          <p:cNvSpPr>
            <a:spLocks noGrp="1"/>
          </p:cNvSpPr>
          <p:nvPr>
            <p:ph type="pic" idx="11" hasCustomPrompt="1"/>
          </p:nvPr>
        </p:nvSpPr>
        <p:spPr>
          <a:xfrm>
            <a:off x="4974250" y="1586548"/>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grpSp>
        <p:nvGrpSpPr>
          <p:cNvPr id="30" name="Group 29"/>
          <p:cNvGrpSpPr/>
          <p:nvPr userDrawn="1"/>
        </p:nvGrpSpPr>
        <p:grpSpPr>
          <a:xfrm>
            <a:off x="6890188" y="2345021"/>
            <a:ext cx="1298551" cy="2242953"/>
            <a:chOff x="2627784" y="1825002"/>
            <a:chExt cx="1198166" cy="2069560"/>
          </a:xfrm>
        </p:grpSpPr>
        <p:sp>
          <p:nvSpPr>
            <p:cNvPr id="31" name="Rounded Rectangle 30"/>
            <p:cNvSpPr/>
            <p:nvPr/>
          </p:nvSpPr>
          <p:spPr>
            <a:xfrm>
              <a:off x="2627784" y="1825002"/>
              <a:ext cx="1198166" cy="206956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Rectangle 31"/>
            <p:cNvSpPr/>
            <p:nvPr/>
          </p:nvSpPr>
          <p:spPr>
            <a:xfrm>
              <a:off x="3155241" y="1922844"/>
              <a:ext cx="143251" cy="27666"/>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Group 32"/>
            <p:cNvGrpSpPr/>
            <p:nvPr/>
          </p:nvGrpSpPr>
          <p:grpSpPr>
            <a:xfrm>
              <a:off x="3168829" y="3704452"/>
              <a:ext cx="116076" cy="127684"/>
              <a:chOff x="2453209" y="5151638"/>
              <a:chExt cx="191820" cy="211002"/>
            </a:xfrm>
          </p:grpSpPr>
          <p:sp>
            <p:nvSpPr>
              <p:cNvPr id="34" name="Oval 33"/>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ounded Rectangle 34"/>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6" name="Picture Placeholder 2"/>
          <p:cNvSpPr>
            <a:spLocks noGrp="1"/>
          </p:cNvSpPr>
          <p:nvPr>
            <p:ph type="pic" idx="12" hasCustomPrompt="1"/>
          </p:nvPr>
        </p:nvSpPr>
        <p:spPr>
          <a:xfrm>
            <a:off x="6964080" y="2548201"/>
            <a:ext cx="1143174" cy="18025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7" name="Rectangle 36"/>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38"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705119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4000" b="0" baseline="0">
                <a:latin typeface="+mj-lt"/>
                <a:cs typeface="Arial" pitchFamily="34" charset="0"/>
              </a:defRPr>
            </a:lvl1pPr>
          </a:lstStyle>
          <a:p>
            <a:pPr lvl="0"/>
            <a:r>
              <a:rPr lang="en-US" altLang="ko-KR" dirty="0"/>
              <a:t>ICON SETS LAYOUT</a:t>
            </a:r>
          </a:p>
        </p:txBody>
      </p:sp>
      <p:sp>
        <p:nvSpPr>
          <p:cNvPr id="12" name="Rounded Rectangle 11"/>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sp>
        <p:nvSpPr>
          <p:cNvPr id="15" name="Rounded Rectangle 14"/>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mn-lt"/>
            </a:endParaRPr>
          </a:p>
        </p:txBody>
      </p:sp>
      <p:sp>
        <p:nvSpPr>
          <p:cNvPr id="16" name="Half Frame 15"/>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mn-lt"/>
            </a:endParaRPr>
          </a:p>
        </p:txBody>
      </p:sp>
    </p:spTree>
    <p:extLst>
      <p:ext uri="{BB962C8B-B14F-4D97-AF65-F5344CB8AC3E}">
        <p14:creationId xmlns:p14="http://schemas.microsoft.com/office/powerpoint/2010/main" val="1520292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2140925" y="1635646"/>
            <a:ext cx="7020272"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Rectangle 5"/>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9" name="Straight Arrow Connector 8"/>
          <p:cNvCxnSpPr>
            <a:stCxn id="7" idx="2"/>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hasCustomPrompt="1"/>
          </p:nvPr>
        </p:nvSpPr>
        <p:spPr>
          <a:xfrm>
            <a:off x="3131840" y="2233427"/>
            <a:ext cx="5472608" cy="399981"/>
          </a:xfrm>
          <a:prstGeom prst="rect">
            <a:avLst/>
          </a:prstGeom>
        </p:spPr>
        <p:txBody>
          <a:bodyPr anchor="ctr">
            <a:noAutofit/>
          </a:bodyPr>
          <a:lstStyle>
            <a:lvl1pPr algn="l">
              <a:defRPr sz="3600" b="1" baseline="0">
                <a:solidFill>
                  <a:schemeClr val="bg1"/>
                </a:solidFill>
                <a:effectLst/>
                <a:latin typeface="+mj-lt"/>
                <a:cs typeface="Arial" pitchFamily="34" charset="0"/>
              </a:defRPr>
            </a:lvl1pPr>
          </a:lstStyle>
          <a:p>
            <a:r>
              <a:rPr lang="en-US" altLang="ko-KR" dirty="0"/>
              <a:t>SECTION BREAK</a:t>
            </a:r>
            <a:endParaRPr lang="ko-KR" altLang="en-US" dirty="0"/>
          </a:p>
        </p:txBody>
      </p:sp>
      <p:sp>
        <p:nvSpPr>
          <p:cNvPr id="3" name="Text Placeholder 9"/>
          <p:cNvSpPr>
            <a:spLocks noGrp="1"/>
          </p:cNvSpPr>
          <p:nvPr>
            <p:ph type="body" sz="quarter" idx="10" hasCustomPrompt="1"/>
          </p:nvPr>
        </p:nvSpPr>
        <p:spPr>
          <a:xfrm>
            <a:off x="3131840" y="2683835"/>
            <a:ext cx="5472608" cy="197606"/>
          </a:xfrm>
          <a:prstGeom prst="rect">
            <a:avLst/>
          </a:prstGeom>
        </p:spPr>
        <p:txBody>
          <a:bodyPr lIns="108000" anchor="ctr"/>
          <a:lstStyle>
            <a:lvl1pPr marL="0" indent="0" algn="l">
              <a:buNone/>
              <a:defRPr sz="1200" baseline="0">
                <a:solidFill>
                  <a:schemeClr val="bg1"/>
                </a:solidFill>
                <a:effectLst/>
                <a:latin typeface="+mn-lt"/>
                <a:cs typeface="Arial" pitchFamily="34" charset="0"/>
              </a:defRPr>
            </a:lvl1pPr>
          </a:lstStyle>
          <a:p>
            <a:pPr lvl="0"/>
            <a:r>
              <a:rPr lang="en-US" altLang="ko-KR" dirty="0"/>
              <a:t>Add text</a:t>
            </a:r>
            <a:endParaRPr lang="ko-KR" altLang="en-US" dirty="0"/>
          </a:p>
        </p:txBody>
      </p:sp>
      <p:pic>
        <p:nvPicPr>
          <p:cNvPr id="7"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cxnSpLocks/>
          </p:cNvCxnSpPr>
          <p:nvPr userDrawn="1"/>
        </p:nvCxnSpPr>
        <p:spPr>
          <a:xfrm>
            <a:off x="1475656" y="195486"/>
            <a:ext cx="7703839"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72877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701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Layout">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707904" y="2253238"/>
            <a:ext cx="5436096" cy="473576"/>
          </a:xfrm>
          <a:prstGeom prst="rect">
            <a:avLst/>
          </a:prstGeom>
        </p:spPr>
        <p:txBody>
          <a:bodyPr anchor="ctr"/>
          <a:lstStyle>
            <a:lvl1pPr marL="0" indent="0" algn="l">
              <a:buNone/>
              <a:defRPr sz="3600" b="0" baseline="0">
                <a:solidFill>
                  <a:schemeClr val="bg1"/>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707904" y="2726814"/>
            <a:ext cx="5436096" cy="288032"/>
          </a:xfrm>
          <a:prstGeom prst="rect">
            <a:avLst/>
          </a:prstGeom>
        </p:spPr>
        <p:txBody>
          <a:bodyPr anchor="ctr"/>
          <a:lstStyle>
            <a:lvl1pPr marL="0" indent="0" algn="l">
              <a:buNone/>
              <a:defRPr sz="1400" b="0" baseline="0">
                <a:solidFill>
                  <a:schemeClr val="bg1"/>
                </a:solidFill>
                <a:latin typeface="+mn-lt"/>
                <a:cs typeface="Arial" pitchFamily="34" charset="0"/>
              </a:defRPr>
            </a:lvl1pPr>
          </a:lstStyle>
          <a:p>
            <a:pPr lvl="0"/>
            <a:r>
              <a:rPr lang="en-US" altLang="ko-KR" dirty="0"/>
              <a:t>Insert the title of your subtitle Here</a:t>
            </a:r>
          </a:p>
        </p:txBody>
      </p:sp>
      <p:grpSp>
        <p:nvGrpSpPr>
          <p:cNvPr id="4" name="Group 3"/>
          <p:cNvGrpSpPr/>
          <p:nvPr userDrawn="1"/>
        </p:nvGrpSpPr>
        <p:grpSpPr>
          <a:xfrm>
            <a:off x="1359273" y="1356135"/>
            <a:ext cx="2420639" cy="2425386"/>
            <a:chOff x="894913" y="1065128"/>
            <a:chExt cx="2420639" cy="2425386"/>
          </a:xfrm>
        </p:grpSpPr>
        <p:pic>
          <p:nvPicPr>
            <p:cNvPr id="5"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5004758">
              <a:off x="963129" y="1820488"/>
              <a:ext cx="1630218" cy="17098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002-KIMS BUSINESS\007-02-Googleslidesppt\02-GSppt-Contents-Kim\20170429\02-\item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569023">
              <a:off x="1645526" y="1354124"/>
              <a:ext cx="1630218" cy="1709834"/>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1115616" y="1539635"/>
              <a:ext cx="1616891" cy="16168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G:\002-KIMS BUSINESS\007-02-Googleslidesppt\02-GSppt-Contents-Kim\20170429\02-\item02.pn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44000" contrast="40000"/>
                      </a14:imgEffect>
                    </a14:imgLayer>
                  </a14:imgProps>
                </a:ext>
                <a:ext uri="{28A0092B-C50C-407E-A947-70E740481C1C}">
                  <a14:useLocalDpi xmlns:a14="http://schemas.microsoft.com/office/drawing/2010/main" val="0"/>
                </a:ext>
              </a:extLst>
            </a:blip>
            <a:srcRect/>
            <a:stretch>
              <a:fillRect/>
            </a:stretch>
          </p:blipFill>
          <p:spPr bwMode="auto">
            <a:xfrm rot="13475233">
              <a:off x="894913" y="1065128"/>
              <a:ext cx="1630218" cy="1709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17156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3E9BDB86-4662-42D8-8CA5-6A3ACB235575}"/>
              </a:ext>
            </a:extLst>
          </p:cNvPr>
          <p:cNvSpPr>
            <a:spLocks noChangeArrowheads="1"/>
          </p:cNvSpPr>
          <p:nvPr userDrawn="1"/>
        </p:nvSpPr>
        <p:spPr bwMode="auto">
          <a:xfrm>
            <a:off x="2895600" y="0"/>
            <a:ext cx="6248400" cy="1771650"/>
          </a:xfrm>
          <a:prstGeom prst="rect">
            <a:avLst/>
          </a:prstGeom>
          <a:gradFill rotWithShape="1">
            <a:gsLst>
              <a:gs pos="0">
                <a:srgbClr val="FFFFFF"/>
              </a:gs>
              <a:gs pos="100000">
                <a:srgbClr val="66CCFF"/>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350"/>
          </a:p>
        </p:txBody>
      </p:sp>
      <p:sp>
        <p:nvSpPr>
          <p:cNvPr id="6" name="Rectangle 5">
            <a:extLst>
              <a:ext uri="{FF2B5EF4-FFF2-40B4-BE49-F238E27FC236}">
                <a16:creationId xmlns:a16="http://schemas.microsoft.com/office/drawing/2014/main" id="{75A54357-27A2-4640-BC02-811312A3BCDE}"/>
              </a:ext>
            </a:extLst>
          </p:cNvPr>
          <p:cNvSpPr/>
          <p:nvPr userDrawn="1"/>
        </p:nvSpPr>
        <p:spPr>
          <a:xfrm>
            <a:off x="0" y="0"/>
            <a:ext cx="2971800" cy="1771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50"/>
          </a:p>
        </p:txBody>
      </p:sp>
      <p:sp>
        <p:nvSpPr>
          <p:cNvPr id="7" name="Freeform 20">
            <a:extLst>
              <a:ext uri="{FF2B5EF4-FFF2-40B4-BE49-F238E27FC236}">
                <a16:creationId xmlns:a16="http://schemas.microsoft.com/office/drawing/2014/main" id="{EBFDD67C-F48E-4DF4-94B1-6BC0AB9D283D}"/>
              </a:ext>
            </a:extLst>
          </p:cNvPr>
          <p:cNvSpPr>
            <a:spLocks/>
          </p:cNvSpPr>
          <p:nvPr/>
        </p:nvSpPr>
        <p:spPr bwMode="gray">
          <a:xfrm>
            <a:off x="2057400" y="1106091"/>
            <a:ext cx="7086600" cy="682228"/>
          </a:xfrm>
          <a:custGeom>
            <a:avLst/>
            <a:gdLst/>
            <a:ahLst/>
            <a:cxnLst>
              <a:cxn ang="0">
                <a:pos x="0" y="573"/>
              </a:cxn>
              <a:cxn ang="0">
                <a:pos x="4134" y="573"/>
              </a:cxn>
              <a:cxn ang="0">
                <a:pos x="4134" y="1"/>
              </a:cxn>
              <a:cxn ang="0">
                <a:pos x="322" y="0"/>
              </a:cxn>
              <a:cxn ang="0">
                <a:pos x="0" y="573"/>
              </a:cxn>
            </a:cxnLst>
            <a:rect l="0" t="0" r="r" b="b"/>
            <a:pathLst>
              <a:path w="4134" h="573">
                <a:moveTo>
                  <a:pt x="0" y="573"/>
                </a:moveTo>
                <a:lnTo>
                  <a:pt x="4134" y="573"/>
                </a:lnTo>
                <a:lnTo>
                  <a:pt x="4134" y="1"/>
                </a:lnTo>
                <a:lnTo>
                  <a:pt x="322" y="0"/>
                </a:lnTo>
                <a:lnTo>
                  <a:pt x="0" y="573"/>
                </a:lnTo>
                <a:close/>
              </a:path>
            </a:pathLst>
          </a:custGeom>
          <a:gradFill rotWithShape="1">
            <a:gsLst>
              <a:gs pos="0">
                <a:schemeClr val="accent1">
                  <a:gamma/>
                  <a:shade val="31765"/>
                  <a:invGamma/>
                </a:schemeClr>
              </a:gs>
              <a:gs pos="100000">
                <a:schemeClr val="accent1"/>
              </a:gs>
            </a:gsLst>
            <a:lin ang="0" scaled="1"/>
          </a:gradFill>
          <a:ln w="9525">
            <a:noFill/>
            <a:round/>
            <a:headEnd/>
            <a:tailEnd/>
          </a:ln>
          <a:effectLst/>
        </p:spPr>
        <p:txBody>
          <a:bodyPr/>
          <a:lstStyle/>
          <a:p>
            <a:pPr eaLnBrk="1" hangingPunct="1">
              <a:defRPr/>
            </a:pPr>
            <a:endParaRPr lang="en-US" sz="1350">
              <a:latin typeface="Arial" charset="0"/>
            </a:endParaRPr>
          </a:p>
        </p:txBody>
      </p:sp>
      <p:pic>
        <p:nvPicPr>
          <p:cNvPr id="8" name="Picture 12">
            <a:extLst>
              <a:ext uri="{FF2B5EF4-FFF2-40B4-BE49-F238E27FC236}">
                <a16:creationId xmlns:a16="http://schemas.microsoft.com/office/drawing/2014/main" id="{BDD965EF-E9E0-4469-A130-842DF0A62A1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8602" y="457202"/>
            <a:ext cx="1998663" cy="82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2971800" y="1094187"/>
            <a:ext cx="5943600" cy="702469"/>
          </a:xfrm>
          <a:prstGeom prst="rect">
            <a:avLst/>
          </a:prstGeom>
        </p:spPr>
        <p:txBody>
          <a:bodyPr/>
          <a:lstStyle>
            <a:lvl1pPr>
              <a:defRPr b="0" i="1">
                <a:solidFill>
                  <a:schemeClr val="bg1"/>
                </a:solidFill>
              </a:defRPr>
            </a:lvl1pPr>
          </a:lstStyle>
          <a:p>
            <a:r>
              <a:rPr lang="en-US"/>
              <a:t>Click to edit Master title style</a:t>
            </a:r>
          </a:p>
        </p:txBody>
      </p:sp>
      <p:sp>
        <p:nvSpPr>
          <p:cNvPr id="4" name="Freeform 19">
            <a:extLst>
              <a:ext uri="{FF2B5EF4-FFF2-40B4-BE49-F238E27FC236}">
                <a16:creationId xmlns:a16="http://schemas.microsoft.com/office/drawing/2014/main" id="{E17F7A6E-F36A-4FCC-8E9F-0B2380740FBB}"/>
              </a:ext>
            </a:extLst>
          </p:cNvPr>
          <p:cNvSpPr>
            <a:spLocks/>
          </p:cNvSpPr>
          <p:nvPr/>
        </p:nvSpPr>
        <p:spPr bwMode="gray">
          <a:xfrm>
            <a:off x="0" y="1771650"/>
            <a:ext cx="2057400" cy="344091"/>
          </a:xfrm>
          <a:custGeom>
            <a:avLst/>
            <a:gdLst>
              <a:gd name="T0" fmla="*/ 0 w 1634"/>
              <a:gd name="T1" fmla="*/ 0 h 289"/>
              <a:gd name="T2" fmla="*/ 2147483646 w 1634"/>
              <a:gd name="T3" fmla="*/ 0 h 289"/>
              <a:gd name="T4" fmla="*/ 2147483646 w 1634"/>
              <a:gd name="T5" fmla="*/ 2147483646 h 289"/>
              <a:gd name="T6" fmla="*/ 0 w 1634"/>
              <a:gd name="T7" fmla="*/ 2147483646 h 289"/>
              <a:gd name="T8" fmla="*/ 0 w 1634"/>
              <a:gd name="T9" fmla="*/ 0 h 28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4" h="289">
                <a:moveTo>
                  <a:pt x="0" y="0"/>
                </a:moveTo>
                <a:lnTo>
                  <a:pt x="1634" y="0"/>
                </a:lnTo>
                <a:lnTo>
                  <a:pt x="1456" y="289"/>
                </a:lnTo>
                <a:lnTo>
                  <a:pt x="0" y="286"/>
                </a:lnTo>
                <a:lnTo>
                  <a:pt x="0" y="0"/>
                </a:lnTo>
                <a:close/>
              </a:path>
            </a:pathLst>
          </a:custGeom>
          <a:solidFill>
            <a:srgbClr val="CC0000"/>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en-US" sz="1350"/>
          </a:p>
        </p:txBody>
      </p:sp>
      <p:sp>
        <p:nvSpPr>
          <p:cNvPr id="5" name="Text Box 22">
            <a:extLst>
              <a:ext uri="{FF2B5EF4-FFF2-40B4-BE49-F238E27FC236}">
                <a16:creationId xmlns:a16="http://schemas.microsoft.com/office/drawing/2014/main" id="{2A7E14EF-96A9-4EEE-B94A-E02E24842A60}"/>
              </a:ext>
            </a:extLst>
          </p:cNvPr>
          <p:cNvSpPr txBox="1">
            <a:spLocks noChangeArrowheads="1"/>
          </p:cNvSpPr>
          <p:nvPr userDrawn="1"/>
        </p:nvSpPr>
        <p:spPr bwMode="auto">
          <a:xfrm>
            <a:off x="0" y="1799037"/>
            <a:ext cx="19319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r>
              <a:rPr lang="en-US" altLang="en-US" sz="1200" b="1">
                <a:solidFill>
                  <a:schemeClr val="tx2"/>
                </a:solidFill>
                <a:latin typeface="Times New Roman" panose="02020603050405020304" pitchFamily="18" charset="0"/>
                <a:cs typeface="Times New Roman" panose="02020603050405020304" pitchFamily="18" charset="0"/>
              </a:rPr>
              <a:t>www.tdtu.edu.vn</a:t>
            </a:r>
          </a:p>
        </p:txBody>
      </p:sp>
    </p:spTree>
    <p:extLst>
      <p:ext uri="{BB962C8B-B14F-4D97-AF65-F5344CB8AC3E}">
        <p14:creationId xmlns:p14="http://schemas.microsoft.com/office/powerpoint/2010/main" val="2433311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191769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1619671" cy="51435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itle 1"/>
          <p:cNvSpPr>
            <a:spLocks noGrp="1"/>
          </p:cNvSpPr>
          <p:nvPr>
            <p:ph type="title" hasCustomPrompt="1"/>
          </p:nvPr>
        </p:nvSpPr>
        <p:spPr>
          <a:xfrm>
            <a:off x="1584000" y="25735"/>
            <a:ext cx="7560000" cy="776530"/>
          </a:xfrm>
          <a:prstGeom prst="rect">
            <a:avLst/>
          </a:prstGeom>
        </p:spPr>
        <p:txBody>
          <a:bodyPr anchor="ctr"/>
          <a:lstStyle>
            <a:lvl1pPr algn="l">
              <a:defRPr sz="36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8020" y="3332174"/>
            <a:ext cx="1087451" cy="162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711746" y="4952174"/>
            <a:ext cx="8432254"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14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776326" y="1262118"/>
            <a:ext cx="1584176" cy="1980000"/>
          </a:xfrm>
          <a:prstGeom prst="rect">
            <a:avLst/>
          </a:prstGeom>
          <a:solidFill>
            <a:schemeClr val="bg1">
              <a:lumMod val="95000"/>
            </a:schemeClr>
          </a:solidFill>
          <a:ln w="508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Rectangle 5"/>
          <p:cNvSpPr/>
          <p:nvPr userDrawn="1"/>
        </p:nvSpPr>
        <p:spPr>
          <a:xfrm>
            <a:off x="1" y="0"/>
            <a:ext cx="9108504" cy="828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solidFill>
                <a:schemeClr val="tx1">
                  <a:lumMod val="75000"/>
                  <a:lumOff val="25000"/>
                </a:schemeClr>
              </a:solidFill>
              <a:latin typeface="+mj-lt"/>
              <a:cs typeface="Arial" pitchFamily="34" charset="0"/>
            </a:endParaRPr>
          </a:p>
        </p:txBody>
      </p:sp>
      <p:sp>
        <p:nvSpPr>
          <p:cNvPr id="7"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9" name="Picture Placeholder 2"/>
          <p:cNvSpPr>
            <a:spLocks noGrp="1"/>
          </p:cNvSpPr>
          <p:nvPr>
            <p:ph type="pic" idx="10" hasCustomPrompt="1"/>
          </p:nvPr>
        </p:nvSpPr>
        <p:spPr>
          <a:xfrm>
            <a:off x="21798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p:cNvSpPr>
            <a:spLocks noGrp="1"/>
          </p:cNvSpPr>
          <p:nvPr>
            <p:ph type="pic" idx="11" hasCustomPrompt="1"/>
          </p:nvPr>
        </p:nvSpPr>
        <p:spPr>
          <a:xfrm>
            <a:off x="723433" y="1437715"/>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2" hasCustomPrompt="1"/>
          </p:nvPr>
        </p:nvSpPr>
        <p:spPr>
          <a:xfrm>
            <a:off x="5516784" y="1352118"/>
            <a:ext cx="1440160" cy="1800000"/>
          </a:xfrm>
          <a:prstGeom prst="rect">
            <a:avLst/>
          </a:prstGeom>
          <a:solidFill>
            <a:schemeClr val="bg1">
              <a:lumMod val="95000"/>
            </a:schemeClr>
          </a:solidFill>
          <a:ln w="508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3" hasCustomPrompt="1"/>
          </p:nvPr>
        </p:nvSpPr>
        <p:spPr>
          <a:xfrm>
            <a:off x="7113226" y="1442119"/>
            <a:ext cx="1296144" cy="1619999"/>
          </a:xfrm>
          <a:prstGeom prst="rect">
            <a:avLst/>
          </a:prstGeom>
          <a:solidFill>
            <a:schemeClr val="bg1">
              <a:lumMod val="95000"/>
            </a:schemeClr>
          </a:solidFill>
          <a:ln w="5080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7767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180000" y="179550"/>
            <a:ext cx="8784000" cy="47844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838441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Picture with Caption">
    <p:spTree>
      <p:nvGrpSpPr>
        <p:cNvPr id="1" name=""/>
        <p:cNvGrpSpPr/>
        <p:nvPr/>
      </p:nvGrpSpPr>
      <p:grpSpPr>
        <a:xfrm>
          <a:off x="0" y="0"/>
          <a:ext cx="0" cy="0"/>
          <a:chOff x="0" y="0"/>
          <a:chExt cx="0" cy="0"/>
        </a:xfrm>
      </p:grpSpPr>
      <p:sp>
        <p:nvSpPr>
          <p:cNvPr id="7" name="Rectangle 6"/>
          <p:cNvSpPr/>
          <p:nvPr userDrawn="1"/>
        </p:nvSpPr>
        <p:spPr>
          <a:xfrm>
            <a:off x="720000" y="442505"/>
            <a:ext cx="7704000" cy="42813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Picture Placeholder 2"/>
          <p:cNvSpPr>
            <a:spLocks noGrp="1"/>
          </p:cNvSpPr>
          <p:nvPr>
            <p:ph type="pic" idx="1" hasCustomPrompt="1"/>
          </p:nvPr>
        </p:nvSpPr>
        <p:spPr>
          <a:xfrm>
            <a:off x="3275856" y="0"/>
            <a:ext cx="2592288"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4230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pic>
        <p:nvPicPr>
          <p:cNvPr id="7"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80" y="1635646"/>
            <a:ext cx="4217146" cy="2310733"/>
          </a:xfrm>
          <a:prstGeom prst="rect">
            <a:avLst/>
          </a:prstGeom>
        </p:spPr>
      </p:pic>
      <p:sp>
        <p:nvSpPr>
          <p:cNvPr id="9" name="Picture Placeholder 2"/>
          <p:cNvSpPr>
            <a:spLocks noGrp="1"/>
          </p:cNvSpPr>
          <p:nvPr>
            <p:ph type="pic" idx="1" hasCustomPrompt="1"/>
          </p:nvPr>
        </p:nvSpPr>
        <p:spPr>
          <a:xfrm>
            <a:off x="1357764" y="1731146"/>
            <a:ext cx="2952328" cy="190573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9"/>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1"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290572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2555776" y="1263998"/>
            <a:ext cx="2772000" cy="345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Rectangle 6"/>
          <p:cNvSpPr/>
          <p:nvPr userDrawn="1"/>
        </p:nvSpPr>
        <p:spPr>
          <a:xfrm>
            <a:off x="733752" y="1263998"/>
            <a:ext cx="1835776"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733752" y="2991806"/>
            <a:ext cx="1835776" cy="172819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1" y="0"/>
            <a:ext cx="9108504" cy="864000"/>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b="1" dirty="0">
              <a:latin typeface="Arial" pitchFamily="34" charset="0"/>
              <a:cs typeface="Arial" pitchFamily="34" charset="0"/>
            </a:endParaRPr>
          </a:p>
        </p:txBody>
      </p:sp>
      <p:sp>
        <p:nvSpPr>
          <p:cNvPr id="10" name="Title 1"/>
          <p:cNvSpPr>
            <a:spLocks noGrp="1"/>
          </p:cNvSpPr>
          <p:nvPr>
            <p:ph type="title" hasCustomPrompt="1"/>
          </p:nvPr>
        </p:nvSpPr>
        <p:spPr>
          <a:xfrm>
            <a:off x="0" y="25735"/>
            <a:ext cx="9144000" cy="776530"/>
          </a:xfrm>
          <a:prstGeom prst="rect">
            <a:avLst/>
          </a:prstGeom>
        </p:spPr>
        <p:txBody>
          <a:bodyPr anchor="ctr"/>
          <a:lstStyle>
            <a:lvl1pPr algn="l">
              <a:defRPr sz="36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Tree>
    <p:extLst>
      <p:ext uri="{BB962C8B-B14F-4D97-AF65-F5344CB8AC3E}">
        <p14:creationId xmlns:p14="http://schemas.microsoft.com/office/powerpoint/2010/main" val="4013815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Picture with Caption">
    <p:spTree>
      <p:nvGrpSpPr>
        <p:cNvPr id="1" name=""/>
        <p:cNvGrpSpPr/>
        <p:nvPr/>
      </p:nvGrpSpPr>
      <p:grpSpPr>
        <a:xfrm>
          <a:off x="0" y="0"/>
          <a:ext cx="0" cy="0"/>
          <a:chOff x="0" y="0"/>
          <a:chExt cx="0" cy="0"/>
        </a:xfrm>
      </p:grpSpPr>
      <p:sp>
        <p:nvSpPr>
          <p:cNvPr id="8" name="Rectangle 7"/>
          <p:cNvSpPr/>
          <p:nvPr userDrawn="1"/>
        </p:nvSpPr>
        <p:spPr>
          <a:xfrm>
            <a:off x="2411760" y="3939902"/>
            <a:ext cx="2160240" cy="12035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4572000" y="0"/>
            <a:ext cx="2160240" cy="12035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Picture Placeholder 2"/>
          <p:cNvSpPr>
            <a:spLocks noGrp="1"/>
          </p:cNvSpPr>
          <p:nvPr>
            <p:ph type="pic" idx="1" hasCustomPrompt="1"/>
          </p:nvPr>
        </p:nvSpPr>
        <p:spPr>
          <a:xfrm>
            <a:off x="2411760" y="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4572240" y="1183500"/>
            <a:ext cx="2160000" cy="39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4287195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358372"/>
      </p:ext>
    </p:extLst>
  </p:cSld>
  <p:clrMap bg1="lt1" tx1="dk1" bg2="lt2" tx2="dk2" accent1="accent1" accent2="accent2" accent3="accent3" accent4="accent4" accent5="accent5" accent6="accent6" hlink="hlink" folHlink="folHlink"/>
  <p:sldLayoutIdLst>
    <p:sldLayoutId id="2147483668"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137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0" r:id="rId4"/>
    <p:sldLayoutId id="2147483674" r:id="rId5"/>
    <p:sldLayoutId id="2147483673" r:id="rId6"/>
    <p:sldLayoutId id="2147483672" r:id="rId7"/>
    <p:sldLayoutId id="2147483675" r:id="rId8"/>
    <p:sldLayoutId id="2147483677" r:id="rId9"/>
    <p:sldLayoutId id="2147483676" r:id="rId10"/>
    <p:sldLayoutId id="2147483682"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786486"/>
      </p:ext>
    </p:extLst>
  </p:cSld>
  <p:clrMap bg1="lt1" tx1="dk1" bg2="lt2" tx2="dk2" accent1="accent1" accent2="accent2" accent3="accent3" accent4="accent4" accent5="accent5" accent6="accent6" hlink="hlink" folHlink="folHlink"/>
  <p:sldLayoutIdLst>
    <p:sldLayoutId id="2147483665" r:id="rId1"/>
    <p:sldLayoutId id="2147483683" r:id="rId2"/>
    <p:sldLayoutId id="2147483684" r:id="rId3"/>
    <p:sldLayoutId id="2147483685" r:id="rId4"/>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gif"/></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4.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6.png"/><Relationship Id="rId7"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10.jpe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D4B6951-FA97-5AE6-D2E4-86FF4511DD63}"/>
              </a:ext>
            </a:extLst>
          </p:cNvPr>
          <p:cNvSpPr/>
          <p:nvPr/>
        </p:nvSpPr>
        <p:spPr>
          <a:xfrm rot="2953253">
            <a:off x="7320991" y="1174804"/>
            <a:ext cx="676034" cy="5683477"/>
          </a:xfrm>
          <a:custGeom>
            <a:avLst/>
            <a:gdLst>
              <a:gd name="connsiteX0" fmla="*/ 0 w 901379"/>
              <a:gd name="connsiteY0" fmla="*/ 0 h 5729309"/>
              <a:gd name="connsiteX1" fmla="*/ 901379 w 901379"/>
              <a:gd name="connsiteY1" fmla="*/ 837314 h 5729309"/>
              <a:gd name="connsiteX2" fmla="*/ 901379 w 901379"/>
              <a:gd name="connsiteY2" fmla="*/ 5406536 h 5729309"/>
              <a:gd name="connsiteX3" fmla="*/ 615623 w 901379"/>
              <a:gd name="connsiteY3" fmla="*/ 5729309 h 5729309"/>
              <a:gd name="connsiteX4" fmla="*/ 0 w 901379"/>
              <a:gd name="connsiteY4" fmla="*/ 5184289 h 5729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379" h="5729309">
                <a:moveTo>
                  <a:pt x="0" y="0"/>
                </a:moveTo>
                <a:lnTo>
                  <a:pt x="901379" y="837314"/>
                </a:lnTo>
                <a:lnTo>
                  <a:pt x="901379" y="5406536"/>
                </a:lnTo>
                <a:lnTo>
                  <a:pt x="615623" y="5729309"/>
                </a:lnTo>
                <a:lnTo>
                  <a:pt x="0" y="5184289"/>
                </a:lnTo>
                <a:close/>
              </a:path>
            </a:pathLst>
          </a:custGeom>
          <a:ln>
            <a:noFill/>
          </a:ln>
        </p:spPr>
        <p:style>
          <a:lnRef idx="1">
            <a:schemeClr val="accent5"/>
          </a:lnRef>
          <a:fillRef idx="2">
            <a:schemeClr val="accent5"/>
          </a:fillRef>
          <a:effectRef idx="1">
            <a:schemeClr val="accent5"/>
          </a:effectRef>
          <a:fontRef idx="minor">
            <a:schemeClr val="dk1"/>
          </a:fontRef>
        </p:style>
        <p:txBody>
          <a:bodyPr wrap="square" rtlCol="0" anchor="ctr">
            <a:noAutofit/>
          </a:bodyPr>
          <a:lstStyle/>
          <a:p>
            <a:pPr algn="ctr"/>
            <a:endParaRPr lang="en-US" sz="1350"/>
          </a:p>
        </p:txBody>
      </p:sp>
      <p:sp>
        <p:nvSpPr>
          <p:cNvPr id="13" name="Freeform: Shape 12">
            <a:extLst>
              <a:ext uri="{FF2B5EF4-FFF2-40B4-BE49-F238E27FC236}">
                <a16:creationId xmlns:a16="http://schemas.microsoft.com/office/drawing/2014/main" id="{A14458CC-348B-8B61-43A2-B75EBAF5DC78}"/>
              </a:ext>
            </a:extLst>
          </p:cNvPr>
          <p:cNvSpPr/>
          <p:nvPr/>
        </p:nvSpPr>
        <p:spPr>
          <a:xfrm rot="2904822">
            <a:off x="7605833" y="2296559"/>
            <a:ext cx="676034" cy="4542372"/>
          </a:xfrm>
          <a:custGeom>
            <a:avLst/>
            <a:gdLst>
              <a:gd name="connsiteX0" fmla="*/ 0 w 901379"/>
              <a:gd name="connsiteY0" fmla="*/ 0 h 4579002"/>
              <a:gd name="connsiteX1" fmla="*/ 901379 w 901379"/>
              <a:gd name="connsiteY1" fmla="*/ 798003 h 4579002"/>
              <a:gd name="connsiteX2" fmla="*/ 901379 w 901379"/>
              <a:gd name="connsiteY2" fmla="*/ 3560857 h 4579002"/>
              <a:gd name="connsiteX3" fmla="*/ 0 w 901379"/>
              <a:gd name="connsiteY3" fmla="*/ 4579002 h 4579002"/>
            </a:gdLst>
            <a:ahLst/>
            <a:cxnLst>
              <a:cxn ang="0">
                <a:pos x="connsiteX0" y="connsiteY0"/>
              </a:cxn>
              <a:cxn ang="0">
                <a:pos x="connsiteX1" y="connsiteY1"/>
              </a:cxn>
              <a:cxn ang="0">
                <a:pos x="connsiteX2" y="connsiteY2"/>
              </a:cxn>
              <a:cxn ang="0">
                <a:pos x="connsiteX3" y="connsiteY3"/>
              </a:cxn>
            </a:cxnLst>
            <a:rect l="l" t="t" r="r" b="b"/>
            <a:pathLst>
              <a:path w="901379" h="4579002">
                <a:moveTo>
                  <a:pt x="0" y="0"/>
                </a:moveTo>
                <a:lnTo>
                  <a:pt x="901379" y="798003"/>
                </a:lnTo>
                <a:lnTo>
                  <a:pt x="901379" y="3560857"/>
                </a:lnTo>
                <a:lnTo>
                  <a:pt x="0" y="4579002"/>
                </a:lnTo>
                <a:close/>
              </a:path>
            </a:pathLst>
          </a:custGeom>
          <a:ln>
            <a:noFill/>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sz="1350"/>
          </a:p>
        </p:txBody>
      </p:sp>
      <p:sp>
        <p:nvSpPr>
          <p:cNvPr id="20482" name="Rectangle 2">
            <a:extLst>
              <a:ext uri="{FF2B5EF4-FFF2-40B4-BE49-F238E27FC236}">
                <a16:creationId xmlns:a16="http://schemas.microsoft.com/office/drawing/2014/main" id="{B06CECF8-5F2C-41D8-B07D-199129DAC1F9}"/>
              </a:ext>
            </a:extLst>
          </p:cNvPr>
          <p:cNvSpPr>
            <a:spLocks noGrp="1" noChangeArrowheads="1"/>
          </p:cNvSpPr>
          <p:nvPr>
            <p:ph type="ctrTitle"/>
          </p:nvPr>
        </p:nvSpPr>
        <p:spPr bwMode="auto">
          <a:xfrm>
            <a:off x="3257550" y="1094187"/>
            <a:ext cx="4686300" cy="702469"/>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algn="ctr"/>
            <a:r>
              <a:rPr lang="en-US" altLang="en-US" sz="1800" b="1" i="0">
                <a:solidFill>
                  <a:srgbClr val="FFFF00"/>
                </a:solidFill>
                <a:latin typeface="Times New Roman" panose="02020603050405020304" pitchFamily="18" charset="0"/>
                <a:cs typeface="Times New Roman" panose="02020603050405020304" pitchFamily="18" charset="0"/>
              </a:rPr>
              <a:t>ĐỒ ÁN TỐT NHIỆP</a:t>
            </a:r>
            <a:endParaRPr lang="en-US" altLang="en-US" sz="1800" b="1" i="0" dirty="0">
              <a:solidFill>
                <a:srgbClr val="FFFF00"/>
              </a:solidFill>
              <a:latin typeface="Times New Roman" panose="02020603050405020304" pitchFamily="18" charset="0"/>
              <a:cs typeface="Times New Roman" panose="02020603050405020304" pitchFamily="18" charset="0"/>
            </a:endParaRPr>
          </a:p>
        </p:txBody>
      </p:sp>
      <p:sp>
        <p:nvSpPr>
          <p:cNvPr id="8199" name="Rectangle 7">
            <a:extLst>
              <a:ext uri="{FF2B5EF4-FFF2-40B4-BE49-F238E27FC236}">
                <a16:creationId xmlns:a16="http://schemas.microsoft.com/office/drawing/2014/main" id="{10639328-FE53-4845-932B-CE7CC2CC221C}"/>
              </a:ext>
            </a:extLst>
          </p:cNvPr>
          <p:cNvSpPr>
            <a:spLocks noChangeArrowheads="1"/>
          </p:cNvSpPr>
          <p:nvPr/>
        </p:nvSpPr>
        <p:spPr bwMode="auto">
          <a:xfrm>
            <a:off x="3200400" y="171450"/>
            <a:ext cx="4800600" cy="685800"/>
          </a:xfrm>
          <a:prstGeom prst="rect">
            <a:avLst/>
          </a:prstGeom>
          <a:noFill/>
          <a:ln w="9525">
            <a:noFill/>
            <a:miter lim="800000"/>
            <a:headEnd/>
            <a:tailEnd/>
          </a:ln>
        </p:spPr>
        <p:txBody>
          <a:bodyPr/>
          <a:lstStyle/>
          <a:p>
            <a:pPr algn="ctr">
              <a:defRPr/>
            </a:pPr>
            <a:r>
              <a:rPr lang="en-US" sz="2400" b="1">
                <a:solidFill>
                  <a:srgbClr val="0033CC"/>
                </a:solidFill>
                <a:effectLst>
                  <a:outerShdw blurRad="38100" dist="38100" dir="2700000" algn="tl">
                    <a:srgbClr val="C0C0C0"/>
                  </a:outerShdw>
                </a:effectLst>
                <a:latin typeface="Times New Roman" pitchFamily="18" charset="0"/>
              </a:rPr>
              <a:t>ĐẠI HỌC TÔN ĐỨC THẮNG</a:t>
            </a:r>
          </a:p>
          <a:p>
            <a:pPr algn="ctr">
              <a:defRPr/>
            </a:pPr>
            <a:r>
              <a:rPr lang="en-US" sz="2400" b="1">
                <a:solidFill>
                  <a:srgbClr val="0033CC"/>
                </a:solidFill>
                <a:effectLst>
                  <a:outerShdw blurRad="38100" dist="38100" dir="2700000" algn="tl">
                    <a:srgbClr val="C0C0C0"/>
                  </a:outerShdw>
                </a:effectLst>
                <a:latin typeface="Times New Roman" pitchFamily="18" charset="0"/>
              </a:rPr>
              <a:t>KHOA ĐIỆN – ĐIỆN TỬ</a:t>
            </a:r>
          </a:p>
        </p:txBody>
      </p:sp>
      <p:sp>
        <p:nvSpPr>
          <p:cNvPr id="8" name="TextBox 7">
            <a:extLst>
              <a:ext uri="{FF2B5EF4-FFF2-40B4-BE49-F238E27FC236}">
                <a16:creationId xmlns:a16="http://schemas.microsoft.com/office/drawing/2014/main" id="{369A2416-71A7-4A56-A04A-FF7E40638C92}"/>
              </a:ext>
            </a:extLst>
          </p:cNvPr>
          <p:cNvSpPr txBox="1"/>
          <p:nvPr/>
        </p:nvSpPr>
        <p:spPr>
          <a:xfrm>
            <a:off x="3857625" y="1994063"/>
            <a:ext cx="1428750" cy="369332"/>
          </a:xfrm>
          <a:prstGeom prst="rect">
            <a:avLst/>
          </a:prstGeom>
          <a:noFill/>
        </p:spPr>
        <p:txBody>
          <a:bodyPr wrap="square" rtlCol="0">
            <a:spAutoFit/>
          </a:bodyPr>
          <a:lstStyle/>
          <a:p>
            <a:pPr algn="ctr"/>
            <a:r>
              <a:rPr lang="en-US" b="1" u="sng">
                <a:latin typeface="Times New Roman" panose="02020603050405020304" pitchFamily="18" charset="0"/>
                <a:cs typeface="Times New Roman" panose="02020603050405020304" pitchFamily="18" charset="0"/>
              </a:rPr>
              <a:t>ĐỀ TÀI</a:t>
            </a:r>
            <a:endParaRPr lang="en-US" b="1" u="s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449643-BEF1-4F5A-BF01-DBEEDC0A49B4}"/>
              </a:ext>
            </a:extLst>
          </p:cNvPr>
          <p:cNvSpPr txBox="1"/>
          <p:nvPr/>
        </p:nvSpPr>
        <p:spPr>
          <a:xfrm>
            <a:off x="3028950" y="3203608"/>
            <a:ext cx="3371850" cy="300082"/>
          </a:xfrm>
          <a:prstGeom prst="rect">
            <a:avLst/>
          </a:prstGeom>
          <a:noFill/>
        </p:spPr>
        <p:txBody>
          <a:bodyPr wrap="square" rtlCol="0">
            <a:spAutoFit/>
          </a:bodyPr>
          <a:lstStyle/>
          <a:p>
            <a:pPr algn="ctr"/>
            <a:r>
              <a:rPr lang="en-US" sz="1350" dirty="0">
                <a:solidFill>
                  <a:srgbClr val="00354D"/>
                </a:solidFill>
                <a:latin typeface="Times New Roman" panose="02020603050405020304" pitchFamily="18" charset="0"/>
                <a:cs typeface="Times New Roman" panose="02020603050405020304" pitchFamily="18" charset="0"/>
              </a:rPr>
              <a:t>Giảng viên hướng dẫn</a:t>
            </a:r>
            <a:r>
              <a:rPr lang="en-US" sz="1350">
                <a:solidFill>
                  <a:srgbClr val="00354D"/>
                </a:solidFill>
                <a:latin typeface="Times New Roman" panose="02020603050405020304" pitchFamily="18" charset="0"/>
                <a:cs typeface="Times New Roman" panose="02020603050405020304" pitchFamily="18" charset="0"/>
              </a:rPr>
              <a:t>: ThS. Thiều Quang Trí </a:t>
            </a:r>
            <a:endParaRPr lang="vi-VN" sz="1350" dirty="0">
              <a:solidFill>
                <a:srgbClr val="00354D"/>
              </a:solidFill>
              <a:latin typeface="Times New Roman" panose="02020603050405020304" pitchFamily="18" charset="0"/>
              <a:ea typeface="Arial" panose="020B0604020202020204" pitchFamily="34" charset="0"/>
            </a:endParaRPr>
          </a:p>
        </p:txBody>
      </p:sp>
      <p:sp>
        <p:nvSpPr>
          <p:cNvPr id="19" name="TextBox 18">
            <a:extLst>
              <a:ext uri="{FF2B5EF4-FFF2-40B4-BE49-F238E27FC236}">
                <a16:creationId xmlns:a16="http://schemas.microsoft.com/office/drawing/2014/main" id="{BE8A6AEE-D519-49AF-8315-3003A5D6A342}"/>
              </a:ext>
            </a:extLst>
          </p:cNvPr>
          <p:cNvSpPr txBox="1"/>
          <p:nvPr/>
        </p:nvSpPr>
        <p:spPr>
          <a:xfrm>
            <a:off x="1371600" y="2365126"/>
            <a:ext cx="6572250" cy="694742"/>
          </a:xfrm>
          <a:prstGeom prst="rect">
            <a:avLst/>
          </a:prstGeom>
          <a:noFill/>
        </p:spPr>
        <p:txBody>
          <a:bodyPr wrap="square">
            <a:spAutoFit/>
          </a:bodyPr>
          <a:lstStyle/>
          <a:p>
            <a:pPr algn="ctr">
              <a:lnSpc>
                <a:spcPct val="107000"/>
              </a:lnSpc>
              <a:spcAft>
                <a:spcPts val="600"/>
              </a:spcAft>
            </a:pPr>
            <a:r>
              <a:rPr lang="vi-VN" sz="1875" b="1">
                <a:ln w="13462">
                  <a:solidFill>
                    <a:schemeClr val="bg1"/>
                  </a:solidFill>
                  <a:prstDash val="solid"/>
                </a:ln>
                <a:solidFill>
                  <a:srgbClr val="00354D"/>
                </a:solidFill>
                <a:effectLst>
                  <a:outerShdw dist="38100" dir="2700000" algn="bl" rotWithShape="0">
                    <a:schemeClr val="accent5"/>
                  </a:outerShdw>
                </a:effectLst>
                <a:latin typeface="Open Sans ExtraBold" pitchFamily="2" charset="0"/>
                <a:ea typeface="Open Sans ExtraBold" pitchFamily="2" charset="0"/>
                <a:cs typeface="Open Sans ExtraBold" pitchFamily="2" charset="0"/>
              </a:rPr>
              <a:t>THIẾT KẾ </a:t>
            </a:r>
            <a:r>
              <a:rPr lang="en-US" sz="1875" b="1">
                <a:ln w="13462">
                  <a:solidFill>
                    <a:schemeClr val="bg1"/>
                  </a:solidFill>
                  <a:prstDash val="solid"/>
                </a:ln>
                <a:solidFill>
                  <a:srgbClr val="00354D"/>
                </a:solidFill>
                <a:effectLst>
                  <a:outerShdw dist="38100" dir="2700000" algn="bl" rotWithShape="0">
                    <a:schemeClr val="accent5"/>
                  </a:outerShdw>
                </a:effectLst>
                <a:latin typeface="Open Sans ExtraBold" pitchFamily="2" charset="0"/>
                <a:ea typeface="Open Sans ExtraBold" pitchFamily="2" charset="0"/>
                <a:cs typeface="Open Sans ExtraBold" pitchFamily="2" charset="0"/>
              </a:rPr>
              <a:t>VÀ THI CÔNG CÁNH TAY ROBOT PHÂN LOẠI SẢN PHẨM THEO MÀU SẮC VÀ HÌNH DẠNG</a:t>
            </a:r>
            <a:endParaRPr lang="en-US" sz="1875" b="1" dirty="0">
              <a:ln w="13462">
                <a:solidFill>
                  <a:schemeClr val="bg1"/>
                </a:solidFill>
                <a:prstDash val="solid"/>
              </a:ln>
              <a:solidFill>
                <a:srgbClr val="00354D"/>
              </a:solidFill>
              <a:effectLst>
                <a:outerShdw dist="38100" dir="2700000" algn="bl" rotWithShape="0">
                  <a:schemeClr val="accent5"/>
                </a:outerShdw>
              </a:effectLst>
              <a:latin typeface="Open Sans ExtraBold" pitchFamily="2" charset="0"/>
              <a:ea typeface="Open Sans ExtraBold" pitchFamily="2" charset="0"/>
              <a:cs typeface="Open Sans ExtraBold" pitchFamily="2" charset="0"/>
            </a:endParaRPr>
          </a:p>
        </p:txBody>
      </p:sp>
      <p:sp>
        <p:nvSpPr>
          <p:cNvPr id="5" name="Freeform: Shape 4">
            <a:extLst>
              <a:ext uri="{FF2B5EF4-FFF2-40B4-BE49-F238E27FC236}">
                <a16:creationId xmlns:a16="http://schemas.microsoft.com/office/drawing/2014/main" id="{CB923313-7E6C-9B2A-E5B4-30C5014A4FD1}"/>
              </a:ext>
            </a:extLst>
          </p:cNvPr>
          <p:cNvSpPr/>
          <p:nvPr/>
        </p:nvSpPr>
        <p:spPr>
          <a:xfrm rot="2904822">
            <a:off x="8504885" y="2396354"/>
            <a:ext cx="676034" cy="4542372"/>
          </a:xfrm>
          <a:custGeom>
            <a:avLst/>
            <a:gdLst>
              <a:gd name="connsiteX0" fmla="*/ 0 w 901379"/>
              <a:gd name="connsiteY0" fmla="*/ 0 h 4579002"/>
              <a:gd name="connsiteX1" fmla="*/ 901379 w 901379"/>
              <a:gd name="connsiteY1" fmla="*/ 798003 h 4579002"/>
              <a:gd name="connsiteX2" fmla="*/ 901379 w 901379"/>
              <a:gd name="connsiteY2" fmla="*/ 3560857 h 4579002"/>
              <a:gd name="connsiteX3" fmla="*/ 0 w 901379"/>
              <a:gd name="connsiteY3" fmla="*/ 4579002 h 4579002"/>
            </a:gdLst>
            <a:ahLst/>
            <a:cxnLst>
              <a:cxn ang="0">
                <a:pos x="connsiteX0" y="connsiteY0"/>
              </a:cxn>
              <a:cxn ang="0">
                <a:pos x="connsiteX1" y="connsiteY1"/>
              </a:cxn>
              <a:cxn ang="0">
                <a:pos x="connsiteX2" y="connsiteY2"/>
              </a:cxn>
              <a:cxn ang="0">
                <a:pos x="connsiteX3" y="connsiteY3"/>
              </a:cxn>
            </a:cxnLst>
            <a:rect l="l" t="t" r="r" b="b"/>
            <a:pathLst>
              <a:path w="901379" h="4579002">
                <a:moveTo>
                  <a:pt x="0" y="0"/>
                </a:moveTo>
                <a:lnTo>
                  <a:pt x="901379" y="798003"/>
                </a:lnTo>
                <a:lnTo>
                  <a:pt x="901379" y="3560857"/>
                </a:lnTo>
                <a:lnTo>
                  <a:pt x="0" y="4579002"/>
                </a:lnTo>
                <a:close/>
              </a:path>
            </a:pathLst>
          </a:custGeom>
          <a:ln>
            <a:noFill/>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sz="1350"/>
          </a:p>
        </p:txBody>
      </p:sp>
      <p:sp>
        <p:nvSpPr>
          <p:cNvPr id="6" name="Freeform: Shape 5">
            <a:extLst>
              <a:ext uri="{FF2B5EF4-FFF2-40B4-BE49-F238E27FC236}">
                <a16:creationId xmlns:a16="http://schemas.microsoft.com/office/drawing/2014/main" id="{766858D2-1180-CCE1-0CF3-B50FFDD1476E}"/>
              </a:ext>
            </a:extLst>
          </p:cNvPr>
          <p:cNvSpPr/>
          <p:nvPr/>
        </p:nvSpPr>
        <p:spPr>
          <a:xfrm rot="2904822">
            <a:off x="8797093" y="3009605"/>
            <a:ext cx="676034" cy="4542372"/>
          </a:xfrm>
          <a:custGeom>
            <a:avLst/>
            <a:gdLst>
              <a:gd name="connsiteX0" fmla="*/ 0 w 901379"/>
              <a:gd name="connsiteY0" fmla="*/ 0 h 4579002"/>
              <a:gd name="connsiteX1" fmla="*/ 901379 w 901379"/>
              <a:gd name="connsiteY1" fmla="*/ 798003 h 4579002"/>
              <a:gd name="connsiteX2" fmla="*/ 901379 w 901379"/>
              <a:gd name="connsiteY2" fmla="*/ 3560857 h 4579002"/>
              <a:gd name="connsiteX3" fmla="*/ 0 w 901379"/>
              <a:gd name="connsiteY3" fmla="*/ 4579002 h 4579002"/>
            </a:gdLst>
            <a:ahLst/>
            <a:cxnLst>
              <a:cxn ang="0">
                <a:pos x="connsiteX0" y="connsiteY0"/>
              </a:cxn>
              <a:cxn ang="0">
                <a:pos x="connsiteX1" y="connsiteY1"/>
              </a:cxn>
              <a:cxn ang="0">
                <a:pos x="connsiteX2" y="connsiteY2"/>
              </a:cxn>
              <a:cxn ang="0">
                <a:pos x="connsiteX3" y="connsiteY3"/>
              </a:cxn>
            </a:cxnLst>
            <a:rect l="l" t="t" r="r" b="b"/>
            <a:pathLst>
              <a:path w="901379" h="4579002">
                <a:moveTo>
                  <a:pt x="0" y="0"/>
                </a:moveTo>
                <a:lnTo>
                  <a:pt x="901379" y="798003"/>
                </a:lnTo>
                <a:lnTo>
                  <a:pt x="901379" y="3560857"/>
                </a:lnTo>
                <a:lnTo>
                  <a:pt x="0" y="4579002"/>
                </a:lnTo>
                <a:close/>
              </a:path>
            </a:pathLst>
          </a:custGeom>
          <a:ln>
            <a:noFill/>
          </a:ln>
        </p:spPr>
        <p:style>
          <a:lnRef idx="1">
            <a:schemeClr val="accent1"/>
          </a:lnRef>
          <a:fillRef idx="2">
            <a:schemeClr val="accent1"/>
          </a:fillRef>
          <a:effectRef idx="1">
            <a:schemeClr val="accent1"/>
          </a:effectRef>
          <a:fontRef idx="minor">
            <a:schemeClr val="dk1"/>
          </a:fontRef>
        </p:style>
        <p:txBody>
          <a:bodyPr wrap="square" rtlCol="0" anchor="ctr">
            <a:noAutofit/>
          </a:bodyPr>
          <a:lstStyle/>
          <a:p>
            <a:pPr algn="ctr"/>
            <a:endParaRPr lang="en-US" sz="1350"/>
          </a:p>
        </p:txBody>
      </p:sp>
      <p:sp>
        <p:nvSpPr>
          <p:cNvPr id="2" name="TextBox 1">
            <a:extLst>
              <a:ext uri="{FF2B5EF4-FFF2-40B4-BE49-F238E27FC236}">
                <a16:creationId xmlns:a16="http://schemas.microsoft.com/office/drawing/2014/main" id="{08A81368-F3CE-6FFA-E311-921CE5AA8AC1}"/>
              </a:ext>
            </a:extLst>
          </p:cNvPr>
          <p:cNvSpPr txBox="1"/>
          <p:nvPr/>
        </p:nvSpPr>
        <p:spPr>
          <a:xfrm>
            <a:off x="3028950" y="3565781"/>
            <a:ext cx="3371850" cy="923330"/>
          </a:xfrm>
          <a:prstGeom prst="rect">
            <a:avLst/>
          </a:prstGeom>
          <a:noFill/>
        </p:spPr>
        <p:txBody>
          <a:bodyPr wrap="square" rtlCol="0">
            <a:spAutoFit/>
          </a:bodyPr>
          <a:lstStyle/>
          <a:p>
            <a:pPr algn="ctr"/>
            <a:r>
              <a:rPr lang="en-US" sz="1350">
                <a:solidFill>
                  <a:srgbClr val="00354D"/>
                </a:solidFill>
                <a:latin typeface="Times New Roman" panose="02020603050405020304" pitchFamily="18" charset="0"/>
                <a:cs typeface="Times New Roman" panose="02020603050405020304" pitchFamily="18" charset="0"/>
              </a:rPr>
              <a:t>SVTH: Đinh Nguyễn Gia Phú</a:t>
            </a:r>
            <a:br>
              <a:rPr lang="en-US" sz="1350">
                <a:solidFill>
                  <a:srgbClr val="00354D"/>
                </a:solidFill>
                <a:latin typeface="Times New Roman" panose="02020603050405020304" pitchFamily="18" charset="0"/>
                <a:cs typeface="Times New Roman" panose="02020603050405020304" pitchFamily="18" charset="0"/>
              </a:rPr>
            </a:br>
            <a:r>
              <a:rPr lang="en-US" sz="1350">
                <a:solidFill>
                  <a:srgbClr val="00354D"/>
                </a:solidFill>
                <a:latin typeface="Times New Roman" panose="02020603050405020304" pitchFamily="18" charset="0"/>
                <a:cs typeface="Times New Roman" panose="02020603050405020304" pitchFamily="18" charset="0"/>
              </a:rPr>
              <a:t>MSSV: 420H0265</a:t>
            </a:r>
          </a:p>
          <a:p>
            <a:pPr algn="ctr"/>
            <a:r>
              <a:rPr lang="en-US" sz="1350">
                <a:solidFill>
                  <a:srgbClr val="00354D"/>
                </a:solidFill>
                <a:latin typeface="Times New Roman" panose="02020603050405020304" pitchFamily="18" charset="0"/>
                <a:ea typeface="Arial" panose="020B0604020202020204" pitchFamily="34" charset="0"/>
                <a:cs typeface="Times New Roman" panose="02020603050405020304" pitchFamily="18" charset="0"/>
              </a:rPr>
              <a:t>Lớp: 20H40301</a:t>
            </a:r>
          </a:p>
          <a:p>
            <a:pPr algn="ctr"/>
            <a:endParaRPr lang="vi-VN" sz="1350" dirty="0">
              <a:solidFill>
                <a:srgbClr val="00354D"/>
              </a:solidFill>
              <a:latin typeface="Times New Roman" panose="02020603050405020304" pitchFamily="18" charset="0"/>
              <a:ea typeface="Arial" panose="020B0604020202020204" pitchFamily="34" charset="0"/>
            </a:endParaRPr>
          </a:p>
        </p:txBody>
      </p:sp>
      <p:sp>
        <p:nvSpPr>
          <p:cNvPr id="3" name="TextBox 2">
            <a:extLst>
              <a:ext uri="{FF2B5EF4-FFF2-40B4-BE49-F238E27FC236}">
                <a16:creationId xmlns:a16="http://schemas.microsoft.com/office/drawing/2014/main" id="{6D5E1441-13E1-181B-BDA9-6FF7254B6AEB}"/>
              </a:ext>
            </a:extLst>
          </p:cNvPr>
          <p:cNvSpPr txBox="1"/>
          <p:nvPr/>
        </p:nvSpPr>
        <p:spPr>
          <a:xfrm>
            <a:off x="2941101" y="4781373"/>
            <a:ext cx="3371850" cy="300082"/>
          </a:xfrm>
          <a:prstGeom prst="rect">
            <a:avLst/>
          </a:prstGeom>
          <a:noFill/>
        </p:spPr>
        <p:txBody>
          <a:bodyPr wrap="square" rtlCol="0">
            <a:spAutoFit/>
          </a:bodyPr>
          <a:lstStyle/>
          <a:p>
            <a:pPr algn="ctr"/>
            <a:r>
              <a:rPr lang="en-US" sz="1350">
                <a:solidFill>
                  <a:srgbClr val="00354D"/>
                </a:solidFill>
                <a:latin typeface="Times New Roman" panose="02020603050405020304" pitchFamily="18" charset="0"/>
                <a:ea typeface="Arial" panose="020B0604020202020204" pitchFamily="34" charset="0"/>
                <a:cs typeface="Times New Roman" panose="02020603050405020304" pitchFamily="18" charset="0"/>
              </a:rPr>
              <a:t>Thành phố Hồ Chí Minh, ngày 10/8/2024</a:t>
            </a:r>
            <a:endParaRPr lang="vi-VN" sz="1350" dirty="0">
              <a:solidFill>
                <a:srgbClr val="00354D"/>
              </a:solidFill>
              <a:latin typeface="Times New Roman" panose="02020603050405020304" pitchFamily="18"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3" name="TextBox 2">
            <a:extLst>
              <a:ext uri="{FF2B5EF4-FFF2-40B4-BE49-F238E27FC236}">
                <a16:creationId xmlns:a16="http://schemas.microsoft.com/office/drawing/2014/main" id="{9685A7F0-C187-A29B-C580-5CF1A49DC2CF}"/>
              </a:ext>
            </a:extLst>
          </p:cNvPr>
          <p:cNvSpPr txBox="1"/>
          <p:nvPr/>
        </p:nvSpPr>
        <p:spPr>
          <a:xfrm>
            <a:off x="107504" y="818459"/>
            <a:ext cx="8640960" cy="1477328"/>
          </a:xfrm>
          <a:prstGeom prst="rect">
            <a:avLst/>
          </a:prstGeom>
          <a:noFill/>
        </p:spPr>
        <p:txBody>
          <a:bodyPr wrap="square">
            <a:spAutoFit/>
          </a:bodyPr>
          <a:lstStyle/>
          <a:p>
            <a:r>
              <a:rPr lang="en-US"/>
              <a:t>1) Chuyển đổi không gian màu:</a:t>
            </a:r>
          </a:p>
          <a:p>
            <a:r>
              <a:rPr lang="en-US"/>
              <a:t>- Theo mặc định, hình ảnh được đọc trong không gian màu RGB. Tuy nhiên, không gian HSV được sử dụng phổ biến hơn trong phân loại màu vì nó tách thông tin     màu (Sắc thái) khỏi thông tin cường độ (Giá trị).</a:t>
            </a:r>
          </a:p>
          <a:p>
            <a:r>
              <a:rPr lang="en-US"/>
              <a:t>- Chuyển đổi từ RGB sang HSV</a:t>
            </a:r>
          </a:p>
        </p:txBody>
      </p:sp>
      <p:pic>
        <p:nvPicPr>
          <p:cNvPr id="5" name="Picture 4">
            <a:extLst>
              <a:ext uri="{FF2B5EF4-FFF2-40B4-BE49-F238E27FC236}">
                <a16:creationId xmlns:a16="http://schemas.microsoft.com/office/drawing/2014/main" id="{0737AED9-1BE5-AD75-B73A-42BCD2995E41}"/>
              </a:ext>
            </a:extLst>
          </p:cNvPr>
          <p:cNvPicPr>
            <a:picLocks noChangeAspect="1"/>
          </p:cNvPicPr>
          <p:nvPr/>
        </p:nvPicPr>
        <p:blipFill>
          <a:blip r:embed="rId3"/>
          <a:stretch>
            <a:fillRect/>
          </a:stretch>
        </p:blipFill>
        <p:spPr>
          <a:xfrm>
            <a:off x="1490219" y="2357142"/>
            <a:ext cx="5731510" cy="1362710"/>
          </a:xfrm>
          <a:prstGeom prst="rect">
            <a:avLst/>
          </a:prstGeom>
        </p:spPr>
      </p:pic>
      <p:sp>
        <p:nvSpPr>
          <p:cNvPr id="7" name="Text Placeholder 1">
            <a:extLst>
              <a:ext uri="{FF2B5EF4-FFF2-40B4-BE49-F238E27FC236}">
                <a16:creationId xmlns:a16="http://schemas.microsoft.com/office/drawing/2014/main" id="{31505EED-3E27-278C-FB0F-648690B7E09B}"/>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931BB00-1EA3-E602-8FD7-DB04701FA340}"/>
              </a:ext>
            </a:extLst>
          </p:cNvPr>
          <p:cNvSpPr txBox="1"/>
          <p:nvPr/>
        </p:nvSpPr>
        <p:spPr>
          <a:xfrm>
            <a:off x="107504" y="3507854"/>
            <a:ext cx="5328592" cy="1015663"/>
          </a:xfrm>
          <a:prstGeom prst="rect">
            <a:avLst/>
          </a:prstGeom>
          <a:noFill/>
        </p:spPr>
        <p:txBody>
          <a:bodyPr wrap="square">
            <a:spAutoFit/>
          </a:bodyPr>
          <a:lstStyle/>
          <a:p>
            <a:pPr marL="0" marR="0">
              <a:spcBef>
                <a:spcPts val="0"/>
              </a:spcBef>
              <a:spcAft>
                <a:spcPts val="0"/>
              </a:spcAft>
            </a:pPr>
            <a:r>
              <a:rPr lang="en-US" sz="2400" b="1">
                <a:effectLst/>
                <a:latin typeface="Calibri" panose="020F0502020204030204" pitchFamily="34" charset="0"/>
              </a:rPr>
              <a:t>Ví dụ:</a:t>
            </a:r>
            <a:endParaRPr lang="en-US" sz="24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Màu đỏ thuần túy có giá trị RGB là (255, 0, 0).</a:t>
            </a:r>
          </a:p>
          <a:p>
            <a:pPr marL="0" marR="0">
              <a:spcBef>
                <a:spcPts val="0"/>
              </a:spcBef>
              <a:spcAft>
                <a:spcPts val="0"/>
              </a:spcAft>
            </a:pPr>
            <a:r>
              <a:rPr lang="en-US" sz="1800">
                <a:effectLst/>
                <a:latin typeface="Calibri" panose="020F0502020204030204" pitchFamily="34" charset="0"/>
              </a:rPr>
              <a:t>Màu xanh lá cây thuần túy có giá trị RGB là (0, 255, 0).</a:t>
            </a:r>
          </a:p>
        </p:txBody>
      </p:sp>
      <p:sp>
        <p:nvSpPr>
          <p:cNvPr id="2" name="TextBox 1">
            <a:extLst>
              <a:ext uri="{FF2B5EF4-FFF2-40B4-BE49-F238E27FC236}">
                <a16:creationId xmlns:a16="http://schemas.microsoft.com/office/drawing/2014/main" id="{D8BB5369-66C3-509D-C748-9BA3F7DCA0EB}"/>
              </a:ext>
            </a:extLst>
          </p:cNvPr>
          <p:cNvSpPr txBox="1"/>
          <p:nvPr/>
        </p:nvSpPr>
        <p:spPr>
          <a:xfrm>
            <a:off x="102796" y="4424824"/>
            <a:ext cx="8141612" cy="646331"/>
          </a:xfrm>
          <a:prstGeom prst="rect">
            <a:avLst/>
          </a:prstGeom>
          <a:noFill/>
        </p:spPr>
        <p:txBody>
          <a:bodyPr wrap="square">
            <a:spAutoFit/>
          </a:bodyPr>
          <a:lstStyle/>
          <a:p>
            <a:pPr marL="0" marR="0">
              <a:spcBef>
                <a:spcPts val="0"/>
              </a:spcBef>
              <a:spcAft>
                <a:spcPts val="0"/>
              </a:spcAft>
            </a:pPr>
            <a:r>
              <a:rPr lang="en-US">
                <a:latin typeface="Calibri" panose="020F0502020204030204" pitchFamily="34" charset="0"/>
              </a:rPr>
              <a:t>Mỗi kênh màu R, G, B sẽ sử dụng 8 bit để biểu diễn nên có giá trị từ 0 – 255. Số lượng màu tối đa của ảnh:   255x255x255 = 16581375</a:t>
            </a:r>
            <a:endParaRPr lang="en-US">
              <a:effectLst/>
              <a:latin typeface="Calibri" panose="020F0502020204030204" pitchFamily="34" charset="0"/>
            </a:endParaRPr>
          </a:p>
        </p:txBody>
      </p:sp>
    </p:spTree>
    <p:extLst>
      <p:ext uri="{BB962C8B-B14F-4D97-AF65-F5344CB8AC3E}">
        <p14:creationId xmlns:p14="http://schemas.microsoft.com/office/powerpoint/2010/main" val="1265568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2" name="Text Placeholder 1">
            <a:extLst>
              <a:ext uri="{FF2B5EF4-FFF2-40B4-BE49-F238E27FC236}">
                <a16:creationId xmlns:a16="http://schemas.microsoft.com/office/drawing/2014/main" id="{8FA769CE-678E-8B0D-7EEB-DF7938492E04}"/>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D48F6D7-AE71-65EE-4C9B-B4EDBB6731B4}"/>
              </a:ext>
            </a:extLst>
          </p:cNvPr>
          <p:cNvSpPr txBox="1"/>
          <p:nvPr/>
        </p:nvSpPr>
        <p:spPr>
          <a:xfrm>
            <a:off x="323528" y="915566"/>
            <a:ext cx="3240360" cy="2031325"/>
          </a:xfrm>
          <a:prstGeom prst="rect">
            <a:avLst/>
          </a:prstGeom>
          <a:noFill/>
        </p:spPr>
        <p:txBody>
          <a:bodyPr wrap="square">
            <a:noAutofit/>
          </a:bodyPr>
          <a:lstStyle/>
          <a:p>
            <a:pPr algn="just"/>
            <a:r>
              <a:rPr lang="en-US"/>
              <a:t>2) Định nghĩa phạm vi màu:</a:t>
            </a:r>
          </a:p>
          <a:p>
            <a:pPr algn="just"/>
            <a:r>
              <a:rPr lang="en-US"/>
              <a:t>- Xác định phạm vi giá trị màu trong không gian HSV mà </a:t>
            </a:r>
            <a:r>
              <a:rPr lang="vi-VN"/>
              <a:t>    </a:t>
            </a:r>
            <a:r>
              <a:rPr lang="en-US"/>
              <a:t>bạn muốn phân loại. Điều này </a:t>
            </a:r>
            <a:r>
              <a:rPr lang="vi-VN"/>
              <a:t>  </a:t>
            </a:r>
            <a:r>
              <a:rPr lang="en-US"/>
              <a:t>bao gồm việc xác</a:t>
            </a:r>
            <a:r>
              <a:rPr lang="vi-VN"/>
              <a:t> </a:t>
            </a:r>
            <a:r>
              <a:rPr lang="en-US"/>
              <a:t>định giới </a:t>
            </a:r>
            <a:r>
              <a:rPr lang="vi-VN"/>
              <a:t>   </a:t>
            </a:r>
            <a:r>
              <a:rPr lang="en-US"/>
              <a:t>hạn dưới và trên của màu.</a:t>
            </a:r>
          </a:p>
          <a:p>
            <a:pPr algn="just"/>
            <a:r>
              <a:rPr lang="en-US"/>
              <a:t>- Ví dụ: Để phân loại màu đỏ:</a:t>
            </a:r>
          </a:p>
        </p:txBody>
      </p:sp>
      <p:pic>
        <p:nvPicPr>
          <p:cNvPr id="7" name="Picture 6">
            <a:extLst>
              <a:ext uri="{FF2B5EF4-FFF2-40B4-BE49-F238E27FC236}">
                <a16:creationId xmlns:a16="http://schemas.microsoft.com/office/drawing/2014/main" id="{40060E2B-3A96-08CF-7C8C-535F28DDAB65}"/>
              </a:ext>
            </a:extLst>
          </p:cNvPr>
          <p:cNvPicPr>
            <a:picLocks noChangeAspect="1"/>
          </p:cNvPicPr>
          <p:nvPr/>
        </p:nvPicPr>
        <p:blipFill>
          <a:blip r:embed="rId3"/>
          <a:stretch>
            <a:fillRect/>
          </a:stretch>
        </p:blipFill>
        <p:spPr>
          <a:xfrm>
            <a:off x="179512" y="3258119"/>
            <a:ext cx="5731510" cy="659765"/>
          </a:xfrm>
          <a:prstGeom prst="rect">
            <a:avLst/>
          </a:prstGeom>
        </p:spPr>
      </p:pic>
      <p:pic>
        <p:nvPicPr>
          <p:cNvPr id="8" name="Picture 7">
            <a:extLst>
              <a:ext uri="{FF2B5EF4-FFF2-40B4-BE49-F238E27FC236}">
                <a16:creationId xmlns:a16="http://schemas.microsoft.com/office/drawing/2014/main" id="{0F0DA937-E521-F9D2-7115-2F9A1BDD80B4}"/>
              </a:ext>
            </a:extLst>
          </p:cNvPr>
          <p:cNvPicPr>
            <a:picLocks noChangeAspect="1"/>
          </p:cNvPicPr>
          <p:nvPr/>
        </p:nvPicPr>
        <p:blipFill>
          <a:blip r:embed="rId4"/>
          <a:stretch>
            <a:fillRect/>
          </a:stretch>
        </p:blipFill>
        <p:spPr>
          <a:xfrm>
            <a:off x="3662465" y="1097977"/>
            <a:ext cx="5730875" cy="3657600"/>
          </a:xfrm>
          <a:prstGeom prst="rect">
            <a:avLst/>
          </a:prstGeom>
        </p:spPr>
      </p:pic>
    </p:spTree>
    <p:extLst>
      <p:ext uri="{BB962C8B-B14F-4D97-AF65-F5344CB8AC3E}">
        <p14:creationId xmlns:p14="http://schemas.microsoft.com/office/powerpoint/2010/main" val="51957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266D05-B2FB-726E-87B7-AF85C57CE1FE}"/>
              </a:ext>
            </a:extLst>
          </p:cNvPr>
          <p:cNvSpPr txBox="1"/>
          <p:nvPr/>
        </p:nvSpPr>
        <p:spPr>
          <a:xfrm>
            <a:off x="323528" y="915566"/>
            <a:ext cx="4572000" cy="1477328"/>
          </a:xfrm>
          <a:prstGeom prst="rect">
            <a:avLst/>
          </a:prstGeom>
          <a:noFill/>
        </p:spPr>
        <p:txBody>
          <a:bodyPr wrap="square">
            <a:noAutofit/>
          </a:bodyPr>
          <a:lstStyle/>
          <a:p>
            <a:r>
              <a:rPr lang="en-US"/>
              <a:t>3) Tạo mặt nạ màu ( bộ lọc màu):</a:t>
            </a:r>
          </a:p>
          <a:p>
            <a:r>
              <a:rPr lang="en-US"/>
              <a:t>- Sử dụng phạm vi màu đã xác định để tạo mặt nạ chỉ chứa các điểm ảnh có màu nằm trong phạm vi đó.</a:t>
            </a:r>
          </a:p>
          <a:p>
            <a:r>
              <a:rPr lang="en-US"/>
              <a:t>- Tạo mặt nạ:</a:t>
            </a:r>
          </a:p>
        </p:txBody>
      </p:sp>
      <p:pic>
        <p:nvPicPr>
          <p:cNvPr id="7" name="Picture 6">
            <a:extLst>
              <a:ext uri="{FF2B5EF4-FFF2-40B4-BE49-F238E27FC236}">
                <a16:creationId xmlns:a16="http://schemas.microsoft.com/office/drawing/2014/main" id="{82395003-ADE6-8D1F-B576-E3722F56B453}"/>
              </a:ext>
            </a:extLst>
          </p:cNvPr>
          <p:cNvPicPr>
            <a:picLocks noChangeAspect="1"/>
          </p:cNvPicPr>
          <p:nvPr/>
        </p:nvPicPr>
        <p:blipFill rotWithShape="1">
          <a:blip r:embed="rId3"/>
          <a:srcRect t="-1765" r="35543"/>
          <a:stretch/>
        </p:blipFill>
        <p:spPr>
          <a:xfrm>
            <a:off x="1835696" y="2049040"/>
            <a:ext cx="3694353" cy="543462"/>
          </a:xfrm>
          <a:prstGeom prst="rect">
            <a:avLst/>
          </a:prstGeom>
        </p:spPr>
      </p:pic>
      <p:sp>
        <p:nvSpPr>
          <p:cNvPr id="10" name="TextBox 9">
            <a:extLst>
              <a:ext uri="{FF2B5EF4-FFF2-40B4-BE49-F238E27FC236}">
                <a16:creationId xmlns:a16="http://schemas.microsoft.com/office/drawing/2014/main" id="{63822993-8390-C8A3-EDBE-3D4B515F4CB3}"/>
              </a:ext>
            </a:extLst>
          </p:cNvPr>
          <p:cNvSpPr txBox="1"/>
          <p:nvPr/>
        </p:nvSpPr>
        <p:spPr>
          <a:xfrm>
            <a:off x="323528" y="2926777"/>
            <a:ext cx="4572000" cy="1200329"/>
          </a:xfrm>
          <a:prstGeom prst="rect">
            <a:avLst/>
          </a:prstGeom>
          <a:noFill/>
        </p:spPr>
        <p:txBody>
          <a:bodyPr wrap="square">
            <a:noAutofit/>
          </a:bodyPr>
          <a:lstStyle/>
          <a:p>
            <a:r>
              <a:rPr lang="en-US"/>
              <a:t>4) Áp dụng mặt nạ cho hình ảnh gốc:</a:t>
            </a:r>
          </a:p>
          <a:p>
            <a:r>
              <a:rPr lang="en-US"/>
              <a:t>- Áp dụng mặt nạ để trích xuất các vùng có màu từ hình ảnh gốc.</a:t>
            </a:r>
          </a:p>
          <a:p>
            <a:r>
              <a:rPr lang="en-US"/>
              <a:t>- Áp dụng mặt nạ:</a:t>
            </a:r>
          </a:p>
        </p:txBody>
      </p:sp>
      <p:pic>
        <p:nvPicPr>
          <p:cNvPr id="12" name="Picture 11">
            <a:extLst>
              <a:ext uri="{FF2B5EF4-FFF2-40B4-BE49-F238E27FC236}">
                <a16:creationId xmlns:a16="http://schemas.microsoft.com/office/drawing/2014/main" id="{1D4B19FA-8A17-7E54-60BC-52FA3F205CCE}"/>
              </a:ext>
            </a:extLst>
          </p:cNvPr>
          <p:cNvPicPr>
            <a:picLocks noChangeAspect="1"/>
          </p:cNvPicPr>
          <p:nvPr/>
        </p:nvPicPr>
        <p:blipFill rotWithShape="1">
          <a:blip r:embed="rId4"/>
          <a:srcRect t="-5715" r="28489" b="-1"/>
          <a:stretch/>
        </p:blipFill>
        <p:spPr>
          <a:xfrm>
            <a:off x="2771800" y="3841459"/>
            <a:ext cx="5731510" cy="574039"/>
          </a:xfrm>
          <a:prstGeom prst="rect">
            <a:avLst/>
          </a:prstGeom>
        </p:spPr>
      </p:pic>
      <p:pic>
        <p:nvPicPr>
          <p:cNvPr id="2" name="Picture 1">
            <a:extLst>
              <a:ext uri="{FF2B5EF4-FFF2-40B4-BE49-F238E27FC236}">
                <a16:creationId xmlns:a16="http://schemas.microsoft.com/office/drawing/2014/main" id="{E9F04AA5-2AA7-0543-24D3-D9F48687C976}"/>
              </a:ext>
            </a:extLst>
          </p:cNvPr>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2331" y="1191761"/>
            <a:ext cx="3088141" cy="138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461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266D05-B2FB-726E-87B7-AF85C57CE1FE}"/>
              </a:ext>
            </a:extLst>
          </p:cNvPr>
          <p:cNvSpPr txBox="1"/>
          <p:nvPr/>
        </p:nvSpPr>
        <p:spPr>
          <a:xfrm>
            <a:off x="323528" y="915566"/>
            <a:ext cx="8424936" cy="1477328"/>
          </a:xfrm>
          <a:prstGeom prst="rect">
            <a:avLst/>
          </a:prstGeom>
          <a:noFill/>
        </p:spPr>
        <p:txBody>
          <a:bodyPr wrap="square">
            <a:noAutofit/>
          </a:bodyPr>
          <a:lstStyle/>
          <a:p>
            <a:r>
              <a:rPr lang="en-US">
                <a:latin typeface="Arial" panose="020B0604020202020204" pitchFamily="34" charset="0"/>
              </a:rPr>
              <a:t>5) Tìm</a:t>
            </a:r>
            <a:r>
              <a:rPr lang="vi-VN">
                <a:latin typeface="Arial" panose="020B0604020202020204" pitchFamily="34" charset="0"/>
              </a:rPr>
              <a:t> và vẽ</a:t>
            </a:r>
            <a:r>
              <a:rPr lang="en-US">
                <a:latin typeface="Arial" panose="020B0604020202020204" pitchFamily="34" charset="0"/>
              </a:rPr>
              <a:t> đường bao (contour):</a:t>
            </a:r>
          </a:p>
          <a:p>
            <a:r>
              <a:rPr lang="en-US">
                <a:latin typeface="Arial" panose="020B0604020202020204" pitchFamily="34" charset="0"/>
              </a:rPr>
              <a:t>X</a:t>
            </a:r>
            <a:r>
              <a:rPr lang="vi-VN">
                <a:latin typeface="Arial" panose="020B0604020202020204" pitchFamily="34" charset="0"/>
              </a:rPr>
              <a:t>ác định và trích xuất các đường viền của các đối tượng trong một hình ảnh nhị phân (ảnh chỉ có hai mức xám: đen và trắng). Các đường viền này có thể được </a:t>
            </a:r>
            <a:r>
              <a:rPr lang="en-US">
                <a:latin typeface="Arial" panose="020B0604020202020204" pitchFamily="34" charset="0"/>
              </a:rPr>
              <a:t> </a:t>
            </a:r>
            <a:r>
              <a:rPr lang="vi-VN">
                <a:latin typeface="Arial" panose="020B0604020202020204" pitchFamily="34" charset="0"/>
              </a:rPr>
              <a:t>sử dụng để nhận dạng hình dạng, phát hiện vật thể, tính toán diện tích, chu vi </a:t>
            </a:r>
            <a:r>
              <a:rPr lang="en-US">
                <a:latin typeface="Arial" panose="020B0604020202020204" pitchFamily="34" charset="0"/>
              </a:rPr>
              <a:t>    </a:t>
            </a:r>
            <a:r>
              <a:rPr lang="vi-VN">
                <a:latin typeface="Arial" panose="020B0604020202020204" pitchFamily="34" charset="0"/>
              </a:rPr>
              <a:t>của đối tượng và nhiều ứng dụng khác trong thị giác máy tính.</a:t>
            </a:r>
            <a:endParaRPr lang="en-US">
              <a:latin typeface="Arial" panose="020B0604020202020204" pitchFamily="34" charset="0"/>
            </a:endParaRPr>
          </a:p>
        </p:txBody>
      </p:sp>
      <p:pic>
        <p:nvPicPr>
          <p:cNvPr id="3" name="Picture 2">
            <a:extLst>
              <a:ext uri="{FF2B5EF4-FFF2-40B4-BE49-F238E27FC236}">
                <a16:creationId xmlns:a16="http://schemas.microsoft.com/office/drawing/2014/main" id="{0A4521BA-EE72-580C-6F64-CF259E1554AB}"/>
              </a:ext>
            </a:extLst>
          </p:cNvPr>
          <p:cNvPicPr>
            <a:picLocks noChangeAspect="1"/>
          </p:cNvPicPr>
          <p:nvPr/>
        </p:nvPicPr>
        <p:blipFill>
          <a:blip r:embed="rId4"/>
          <a:stretch>
            <a:fillRect/>
          </a:stretch>
        </p:blipFill>
        <p:spPr>
          <a:xfrm>
            <a:off x="376749" y="2484154"/>
            <a:ext cx="8268854" cy="381053"/>
          </a:xfrm>
          <a:prstGeom prst="rect">
            <a:avLst/>
          </a:prstGeom>
        </p:spPr>
      </p:pic>
      <p:pic>
        <p:nvPicPr>
          <p:cNvPr id="15" name="Picture 14">
            <a:extLst>
              <a:ext uri="{FF2B5EF4-FFF2-40B4-BE49-F238E27FC236}">
                <a16:creationId xmlns:a16="http://schemas.microsoft.com/office/drawing/2014/main" id="{F13713BD-67BE-424D-6FFB-3D5ED03C6EE9}"/>
              </a:ext>
            </a:extLst>
          </p:cNvPr>
          <p:cNvPicPr>
            <a:picLocks noChangeAspect="1"/>
          </p:cNvPicPr>
          <p:nvPr/>
        </p:nvPicPr>
        <p:blipFill>
          <a:blip r:embed="rId5"/>
          <a:stretch>
            <a:fillRect/>
          </a:stretch>
        </p:blipFill>
        <p:spPr>
          <a:xfrm>
            <a:off x="406733" y="3347618"/>
            <a:ext cx="5096586" cy="371527"/>
          </a:xfrm>
          <a:prstGeom prst="rect">
            <a:avLst/>
          </a:prstGeom>
        </p:spPr>
      </p:pic>
    </p:spTree>
    <p:extLst>
      <p:ext uri="{BB962C8B-B14F-4D97-AF65-F5344CB8AC3E}">
        <p14:creationId xmlns:p14="http://schemas.microsoft.com/office/powerpoint/2010/main" val="3044308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266D05-B2FB-726E-87B7-AF85C57CE1FE}"/>
              </a:ext>
            </a:extLst>
          </p:cNvPr>
          <p:cNvSpPr txBox="1"/>
          <p:nvPr/>
        </p:nvSpPr>
        <p:spPr>
          <a:xfrm>
            <a:off x="323528" y="915566"/>
            <a:ext cx="8424936" cy="1477328"/>
          </a:xfrm>
          <a:prstGeom prst="rect">
            <a:avLst/>
          </a:prstGeom>
          <a:noFill/>
        </p:spPr>
        <p:txBody>
          <a:bodyPr wrap="square">
            <a:noAutofit/>
          </a:bodyPr>
          <a:lstStyle/>
          <a:p>
            <a:r>
              <a:rPr lang="en-US">
                <a:latin typeface="Arial" panose="020B0604020202020204" pitchFamily="34" charset="0"/>
              </a:rPr>
              <a:t>5)</a:t>
            </a:r>
            <a:r>
              <a:rPr lang="vi-VN">
                <a:latin typeface="Arial" panose="020B0604020202020204" pitchFamily="34" charset="0"/>
              </a:rPr>
              <a:t> Hàm xấp xỉ contour</a:t>
            </a:r>
          </a:p>
          <a:p>
            <a:r>
              <a:rPr lang="vi-VN">
                <a:latin typeface="Arial" panose="020B0604020202020204" pitchFamily="34" charset="0"/>
              </a:rPr>
              <a:t>Hàm cv2.arcLength được sử dụng để tính chu vi của một đường viền hoặc chiều dài của một đường cong.</a:t>
            </a:r>
            <a:endParaRPr lang="en-US">
              <a:latin typeface="Arial" panose="020B0604020202020204" pitchFamily="34" charset="0"/>
            </a:endParaRPr>
          </a:p>
        </p:txBody>
      </p:sp>
      <p:pic>
        <p:nvPicPr>
          <p:cNvPr id="7" name="Picture 6">
            <a:extLst>
              <a:ext uri="{FF2B5EF4-FFF2-40B4-BE49-F238E27FC236}">
                <a16:creationId xmlns:a16="http://schemas.microsoft.com/office/drawing/2014/main" id="{F3B374AE-678F-3022-D899-2566F521020D}"/>
              </a:ext>
            </a:extLst>
          </p:cNvPr>
          <p:cNvPicPr>
            <a:picLocks noChangeAspect="1"/>
          </p:cNvPicPr>
          <p:nvPr/>
        </p:nvPicPr>
        <p:blipFill>
          <a:blip r:embed="rId4"/>
          <a:stretch>
            <a:fillRect/>
          </a:stretch>
        </p:blipFill>
        <p:spPr>
          <a:xfrm>
            <a:off x="416248" y="2150033"/>
            <a:ext cx="3801005" cy="304843"/>
          </a:xfrm>
          <a:prstGeom prst="rect">
            <a:avLst/>
          </a:prstGeom>
        </p:spPr>
      </p:pic>
      <p:sp>
        <p:nvSpPr>
          <p:cNvPr id="8" name="TextBox 7">
            <a:extLst>
              <a:ext uri="{FF2B5EF4-FFF2-40B4-BE49-F238E27FC236}">
                <a16:creationId xmlns:a16="http://schemas.microsoft.com/office/drawing/2014/main" id="{7DA034A9-DD56-BF26-702D-A10E74C96D31}"/>
              </a:ext>
            </a:extLst>
          </p:cNvPr>
          <p:cNvSpPr txBox="1"/>
          <p:nvPr/>
        </p:nvSpPr>
        <p:spPr>
          <a:xfrm>
            <a:off x="359531" y="2688625"/>
            <a:ext cx="8748974" cy="1477328"/>
          </a:xfrm>
          <a:prstGeom prst="rect">
            <a:avLst/>
          </a:prstGeom>
          <a:noFill/>
        </p:spPr>
        <p:txBody>
          <a:bodyPr wrap="square">
            <a:noAutofit/>
          </a:bodyPr>
          <a:lstStyle/>
          <a:p>
            <a:r>
              <a:rPr lang="vi-VN">
                <a:latin typeface="Arial" panose="020B0604020202020204" pitchFamily="34" charset="0"/>
              </a:rPr>
              <a:t>Hàm cv2.approxPolyDP được sử dụng để xấp xỉ một đường viền hoặc một đường  cong bằng một đa giác với số đỉnh ít hơn, nhưng vẫn giữ nguyên hình dạng cơ bản.</a:t>
            </a:r>
            <a:endParaRPr lang="en-US">
              <a:latin typeface="Arial" panose="020B0604020202020204" pitchFamily="34" charset="0"/>
            </a:endParaRPr>
          </a:p>
        </p:txBody>
      </p:sp>
      <p:pic>
        <p:nvPicPr>
          <p:cNvPr id="10" name="Picture 9">
            <a:extLst>
              <a:ext uri="{FF2B5EF4-FFF2-40B4-BE49-F238E27FC236}">
                <a16:creationId xmlns:a16="http://schemas.microsoft.com/office/drawing/2014/main" id="{FBC52333-BB14-5FB7-546E-706C5250FE94}"/>
              </a:ext>
            </a:extLst>
          </p:cNvPr>
          <p:cNvPicPr>
            <a:picLocks noChangeAspect="1"/>
          </p:cNvPicPr>
          <p:nvPr/>
        </p:nvPicPr>
        <p:blipFill>
          <a:blip r:embed="rId5"/>
          <a:stretch>
            <a:fillRect/>
          </a:stretch>
        </p:blipFill>
        <p:spPr>
          <a:xfrm>
            <a:off x="391673" y="3746795"/>
            <a:ext cx="7220958" cy="419158"/>
          </a:xfrm>
          <a:prstGeom prst="rect">
            <a:avLst/>
          </a:prstGeom>
        </p:spPr>
      </p:pic>
    </p:spTree>
    <p:extLst>
      <p:ext uri="{BB962C8B-B14F-4D97-AF65-F5344CB8AC3E}">
        <p14:creationId xmlns:p14="http://schemas.microsoft.com/office/powerpoint/2010/main" val="327946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266D05-B2FB-726E-87B7-AF85C57CE1FE}"/>
              </a:ext>
            </a:extLst>
          </p:cNvPr>
          <p:cNvSpPr txBox="1"/>
          <p:nvPr/>
        </p:nvSpPr>
        <p:spPr>
          <a:xfrm>
            <a:off x="323528" y="915566"/>
            <a:ext cx="2880320" cy="360040"/>
          </a:xfrm>
          <a:prstGeom prst="rect">
            <a:avLst/>
          </a:prstGeom>
          <a:noFill/>
        </p:spPr>
        <p:txBody>
          <a:bodyPr wrap="square">
            <a:noAutofit/>
          </a:bodyPr>
          <a:lstStyle/>
          <a:p>
            <a:r>
              <a:rPr lang="en-US">
                <a:latin typeface="Arial" panose="020B0604020202020204" pitchFamily="34" charset="0"/>
              </a:rPr>
              <a:t>5)</a:t>
            </a:r>
            <a:r>
              <a:rPr lang="vi-VN">
                <a:latin typeface="Arial" panose="020B0604020202020204" pitchFamily="34" charset="0"/>
              </a:rPr>
              <a:t> Hàm xấp xỉ đường viền</a:t>
            </a:r>
          </a:p>
        </p:txBody>
      </p:sp>
      <p:pic>
        <p:nvPicPr>
          <p:cNvPr id="3074" name="Picture 2">
            <a:extLst>
              <a:ext uri="{FF2B5EF4-FFF2-40B4-BE49-F238E27FC236}">
                <a16:creationId xmlns:a16="http://schemas.microsoft.com/office/drawing/2014/main" id="{1ED86DC1-D447-3D50-BEF3-8A57B6F72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358" y="1095586"/>
            <a:ext cx="3291840" cy="15687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8AFA36A-0289-2FB6-988B-888ABDAD3A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609" y="1318787"/>
            <a:ext cx="3300234" cy="15727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CA393FB-6F79-F011-1909-A78A16343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075806"/>
            <a:ext cx="449580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FBF0B56-7772-3440-18EE-B2B4FA4F2D56}"/>
              </a:ext>
            </a:extLst>
          </p:cNvPr>
          <p:cNvSpPr txBox="1"/>
          <p:nvPr/>
        </p:nvSpPr>
        <p:spPr>
          <a:xfrm>
            <a:off x="4505281" y="2953419"/>
            <a:ext cx="4689047" cy="1815882"/>
          </a:xfrm>
          <a:prstGeom prst="rect">
            <a:avLst/>
          </a:prstGeom>
          <a:noFill/>
        </p:spPr>
        <p:txBody>
          <a:bodyPr wrap="square">
            <a:spAutoFit/>
          </a:bodyPr>
          <a:lstStyle/>
          <a:p>
            <a:r>
              <a:rPr lang="vi-VN" sz="1600">
                <a:latin typeface="Arial" panose="020B0604020202020204" pitchFamily="34" charset="0"/>
              </a:rPr>
              <a:t>Xấp xỉ đường viền, sử dụng thuật toán Ramer–Douglas–Peucker (RDP), nhằm mục đích đơn giản hóa một polyline bằng cách giảm các đỉnh của nó cho một giá trị ngưỡng. Nói một cách dễ hiểu,     chúng ta lấy một đường cong và giảm số đỉnh     của nó trong khi vẫn giữ nguyên phần lớn hình    dạng của nó.</a:t>
            </a:r>
            <a:endParaRPr lang="en-US" sz="1600"/>
          </a:p>
        </p:txBody>
      </p:sp>
    </p:spTree>
    <p:extLst>
      <p:ext uri="{BB962C8B-B14F-4D97-AF65-F5344CB8AC3E}">
        <p14:creationId xmlns:p14="http://schemas.microsoft.com/office/powerpoint/2010/main" val="2936263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B266D05-B2FB-726E-87B7-AF85C57CE1FE}"/>
              </a:ext>
            </a:extLst>
          </p:cNvPr>
          <p:cNvSpPr txBox="1"/>
          <p:nvPr/>
        </p:nvSpPr>
        <p:spPr>
          <a:xfrm>
            <a:off x="323528" y="915566"/>
            <a:ext cx="4104456" cy="360040"/>
          </a:xfrm>
          <a:prstGeom prst="rect">
            <a:avLst/>
          </a:prstGeom>
          <a:noFill/>
        </p:spPr>
        <p:txBody>
          <a:bodyPr wrap="square">
            <a:noAutofit/>
          </a:bodyPr>
          <a:lstStyle/>
          <a:p>
            <a:r>
              <a:rPr lang="vi-VN">
                <a:latin typeface="Arial" panose="020B0604020202020204" pitchFamily="34" charset="0"/>
              </a:rPr>
              <a:t>6</a:t>
            </a:r>
            <a:r>
              <a:rPr lang="en-US">
                <a:latin typeface="Arial" panose="020B0604020202020204" pitchFamily="34" charset="0"/>
              </a:rPr>
              <a:t>)</a:t>
            </a:r>
            <a:r>
              <a:rPr lang="vi-VN">
                <a:latin typeface="Arial" panose="020B0604020202020204" pitchFamily="34" charset="0"/>
              </a:rPr>
              <a:t> Kết quả của hàm xấp xỉ đường viền</a:t>
            </a:r>
          </a:p>
        </p:txBody>
      </p:sp>
      <p:pic>
        <p:nvPicPr>
          <p:cNvPr id="7" name="Picture 6">
            <a:extLst>
              <a:ext uri="{FF2B5EF4-FFF2-40B4-BE49-F238E27FC236}">
                <a16:creationId xmlns:a16="http://schemas.microsoft.com/office/drawing/2014/main" id="{F3E63DE8-9569-3D6F-046A-C84EED5679C1}"/>
              </a:ext>
            </a:extLst>
          </p:cNvPr>
          <p:cNvPicPr>
            <a:picLocks noChangeAspect="1"/>
          </p:cNvPicPr>
          <p:nvPr/>
        </p:nvPicPr>
        <p:blipFill>
          <a:blip r:embed="rId4"/>
          <a:stretch>
            <a:fillRect/>
          </a:stretch>
        </p:blipFill>
        <p:spPr>
          <a:xfrm>
            <a:off x="275099" y="1316988"/>
            <a:ext cx="8532440" cy="1889258"/>
          </a:xfrm>
          <a:prstGeom prst="rect">
            <a:avLst/>
          </a:prstGeom>
        </p:spPr>
      </p:pic>
      <p:pic>
        <p:nvPicPr>
          <p:cNvPr id="5121" name="Picture 1">
            <a:extLst>
              <a:ext uri="{FF2B5EF4-FFF2-40B4-BE49-F238E27FC236}">
                <a16:creationId xmlns:a16="http://schemas.microsoft.com/office/drawing/2014/main" id="{C5DD4181-F5AE-F1D8-8B55-BB7A17A02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2873" y="3231566"/>
            <a:ext cx="2064666" cy="186580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FF1B915F-C086-3784-A3D5-053B467269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114" y="3236478"/>
            <a:ext cx="2071984" cy="186537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51AEA515-ECD2-69D8-F7B3-F9FBEEF0E8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5756" y="3231566"/>
            <a:ext cx="2105127" cy="18653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2D11564-4CC5-774E-40A7-9F392C9FF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4541" y="3258172"/>
            <a:ext cx="2117612" cy="186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994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98091" y="2091570"/>
            <a:ext cx="5832648" cy="1067488"/>
          </a:xfrm>
        </p:spPr>
        <p:txBody>
          <a:bodyPr/>
          <a:lstStyle/>
          <a:p>
            <a:r>
              <a:rPr lang="en-US" altLang="ko-KR">
                <a:solidFill>
                  <a:schemeClr val="bg1"/>
                </a:solidFill>
              </a:rPr>
              <a:t>4. Giao diện Node-red</a:t>
            </a:r>
            <a:endParaRPr lang="en-US" altLang="ko-KR" dirty="0">
              <a:solidFill>
                <a:schemeClr val="bg1"/>
              </a:solidFill>
            </a:endParaRPr>
          </a:p>
        </p:txBody>
      </p:sp>
      <p:sp>
        <p:nvSpPr>
          <p:cNvPr id="5" name="Rectangle 9">
            <a:extLst>
              <a:ext uri="{FF2B5EF4-FFF2-40B4-BE49-F238E27FC236}">
                <a16:creationId xmlns:a16="http://schemas.microsoft.com/office/drawing/2014/main" id="{73C062B9-37A4-1593-3AC2-13D035D8EC60}"/>
              </a:ext>
            </a:extLst>
          </p:cNvPr>
          <p:cNvSpPr/>
          <p:nvPr/>
        </p:nvSpPr>
        <p:spPr>
          <a:xfrm>
            <a:off x="2051720" y="2308042"/>
            <a:ext cx="677867" cy="6345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6144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vi-VN" sz="2400" b="1" kern="100">
                <a:effectLst/>
                <a:latin typeface="Times New Roman" panose="02020603050405020304" pitchFamily="18" charset="0"/>
                <a:ea typeface="Times New Roman" panose="02020603050405020304" pitchFamily="18" charset="0"/>
                <a:cs typeface="Times New Roman" panose="02020603050405020304" pitchFamily="18" charset="0"/>
              </a:rPr>
              <a:t>4. Giao diện Node-red</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F23BF58-B882-4202-8B95-533B24343887}"/>
              </a:ext>
            </a:extLst>
          </p:cNvPr>
          <p:cNvPicPr>
            <a:picLocks noChangeAspect="1"/>
          </p:cNvPicPr>
          <p:nvPr/>
        </p:nvPicPr>
        <p:blipFill>
          <a:blip r:embed="rId3"/>
          <a:stretch>
            <a:fillRect/>
          </a:stretch>
        </p:blipFill>
        <p:spPr>
          <a:xfrm>
            <a:off x="1619672" y="915566"/>
            <a:ext cx="5731510" cy="3741420"/>
          </a:xfrm>
          <a:prstGeom prst="rect">
            <a:avLst/>
          </a:prstGeom>
        </p:spPr>
      </p:pic>
    </p:spTree>
    <p:extLst>
      <p:ext uri="{BB962C8B-B14F-4D97-AF65-F5344CB8AC3E}">
        <p14:creationId xmlns:p14="http://schemas.microsoft.com/office/powerpoint/2010/main" val="376994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98091" y="2091570"/>
            <a:ext cx="5832648" cy="1067488"/>
          </a:xfrm>
        </p:spPr>
        <p:txBody>
          <a:bodyPr/>
          <a:lstStyle/>
          <a:p>
            <a:r>
              <a:rPr lang="en-US" altLang="ko-KR"/>
              <a:t>5</a:t>
            </a:r>
            <a:r>
              <a:rPr lang="en-US" altLang="ko-KR">
                <a:solidFill>
                  <a:schemeClr val="bg1"/>
                </a:solidFill>
              </a:rPr>
              <a:t>. </a:t>
            </a:r>
            <a:r>
              <a:rPr lang="en-US" altLang="ko-KR"/>
              <a:t>Lưu đồ giải thuật</a:t>
            </a:r>
            <a:endParaRPr lang="en-US" altLang="ko-KR" dirty="0">
              <a:solidFill>
                <a:schemeClr val="bg1"/>
              </a:solidFill>
            </a:endParaRPr>
          </a:p>
        </p:txBody>
      </p:sp>
      <p:sp>
        <p:nvSpPr>
          <p:cNvPr id="5" name="Rectangle 9">
            <a:extLst>
              <a:ext uri="{FF2B5EF4-FFF2-40B4-BE49-F238E27FC236}">
                <a16:creationId xmlns:a16="http://schemas.microsoft.com/office/drawing/2014/main" id="{73C062B9-37A4-1593-3AC2-13D035D8EC60}"/>
              </a:ext>
            </a:extLst>
          </p:cNvPr>
          <p:cNvSpPr/>
          <p:nvPr/>
        </p:nvSpPr>
        <p:spPr>
          <a:xfrm>
            <a:off x="2051720" y="2308042"/>
            <a:ext cx="677867" cy="6345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7232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93DCFF5F-49F6-49E5-B27D-15539D2BB336}"/>
              </a:ext>
            </a:extLst>
          </p:cNvPr>
          <p:cNvSpPr/>
          <p:nvPr/>
        </p:nvSpPr>
        <p:spPr>
          <a:xfrm>
            <a:off x="-2358" y="-12857"/>
            <a:ext cx="3155509" cy="5156357"/>
          </a:xfrm>
          <a:custGeom>
            <a:avLst/>
            <a:gdLst>
              <a:gd name="connsiteX0" fmla="*/ 0 w 6311018"/>
              <a:gd name="connsiteY0" fmla="*/ 0 h 10312714"/>
              <a:gd name="connsiteX1" fmla="*/ 3285486 w 6311018"/>
              <a:gd name="connsiteY1" fmla="*/ 0 h 10312714"/>
              <a:gd name="connsiteX2" fmla="*/ 3502227 w 6311018"/>
              <a:gd name="connsiteY2" fmla="*/ 134600 h 10312714"/>
              <a:gd name="connsiteX3" fmla="*/ 5465249 w 6311018"/>
              <a:gd name="connsiteY3" fmla="*/ 2228309 h 10312714"/>
              <a:gd name="connsiteX4" fmla="*/ 5465805 w 6311018"/>
              <a:gd name="connsiteY4" fmla="*/ 8538352 h 10312714"/>
              <a:gd name="connsiteX5" fmla="*/ 4152955 w 6311018"/>
              <a:gd name="connsiteY5" fmla="*/ 10135242 h 10312714"/>
              <a:gd name="connsiteX6" fmla="*/ 3935942 w 6311018"/>
              <a:gd name="connsiteY6" fmla="*/ 10312714 h 10312714"/>
              <a:gd name="connsiteX7" fmla="*/ 909 w 631101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018" h="10312714">
                <a:moveTo>
                  <a:pt x="0" y="0"/>
                </a:moveTo>
                <a:lnTo>
                  <a:pt x="3285486" y="0"/>
                </a:lnTo>
                <a:lnTo>
                  <a:pt x="3502227" y="134600"/>
                </a:lnTo>
                <a:cubicBezTo>
                  <a:pt x="4295718" y="663675"/>
                  <a:pt x="4971971" y="1374223"/>
                  <a:pt x="5465249" y="2228309"/>
                </a:cubicBezTo>
                <a:cubicBezTo>
                  <a:pt x="6592743" y="4180506"/>
                  <a:pt x="6592955" y="6585957"/>
                  <a:pt x="5465805" y="8538352"/>
                </a:cubicBezTo>
                <a:cubicBezTo>
                  <a:pt x="5113571" y="9148476"/>
                  <a:pt x="4667970" y="9685382"/>
                  <a:pt x="4152955" y="10135242"/>
                </a:cubicBezTo>
                <a:lnTo>
                  <a:pt x="3935942"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4" name="Freeform: Shape 53">
            <a:extLst>
              <a:ext uri="{FF2B5EF4-FFF2-40B4-BE49-F238E27FC236}">
                <a16:creationId xmlns:a16="http://schemas.microsoft.com/office/drawing/2014/main" id="{211CB6B0-5B95-4EB2-9420-3767B8ED91E4}"/>
              </a:ext>
            </a:extLst>
          </p:cNvPr>
          <p:cNvSpPr/>
          <p:nvPr/>
        </p:nvSpPr>
        <p:spPr>
          <a:xfrm>
            <a:off x="-2358" y="-12857"/>
            <a:ext cx="3041189" cy="5156357"/>
          </a:xfrm>
          <a:custGeom>
            <a:avLst/>
            <a:gdLst>
              <a:gd name="connsiteX0" fmla="*/ 0 w 6082378"/>
              <a:gd name="connsiteY0" fmla="*/ 0 h 10312714"/>
              <a:gd name="connsiteX1" fmla="*/ 2737357 w 6082378"/>
              <a:gd name="connsiteY1" fmla="*/ 0 h 10312714"/>
              <a:gd name="connsiteX2" fmla="*/ 3040876 w 6082378"/>
              <a:gd name="connsiteY2" fmla="*/ 162300 h 10312714"/>
              <a:gd name="connsiteX3" fmla="*/ 5267253 w 6082378"/>
              <a:gd name="connsiteY3" fmla="*/ 2387867 h 10312714"/>
              <a:gd name="connsiteX4" fmla="*/ 5267789 w 6082378"/>
              <a:gd name="connsiteY4" fmla="*/ 8469286 h 10312714"/>
              <a:gd name="connsiteX5" fmla="*/ 3696850 w 6082378"/>
              <a:gd name="connsiteY5" fmla="*/ 10258281 h 10312714"/>
              <a:gd name="connsiteX6" fmla="*/ 3620706 w 6082378"/>
              <a:gd name="connsiteY6" fmla="*/ 10312714 h 10312714"/>
              <a:gd name="connsiteX7" fmla="*/ 909 w 6082378"/>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378" h="10312714">
                <a:moveTo>
                  <a:pt x="0" y="0"/>
                </a:moveTo>
                <a:lnTo>
                  <a:pt x="2737357" y="0"/>
                </a:lnTo>
                <a:lnTo>
                  <a:pt x="3040876" y="162300"/>
                </a:lnTo>
                <a:cubicBezTo>
                  <a:pt x="3950284" y="687089"/>
                  <a:pt x="4723932" y="1447135"/>
                  <a:pt x="5267253" y="2387867"/>
                </a:cubicBezTo>
                <a:cubicBezTo>
                  <a:pt x="6353896" y="4269332"/>
                  <a:pt x="6354100" y="6587629"/>
                  <a:pt x="5267789" y="8469286"/>
                </a:cubicBezTo>
                <a:cubicBezTo>
                  <a:pt x="4860423" y="9174907"/>
                  <a:pt x="4323479" y="9778915"/>
                  <a:pt x="3696850" y="10258281"/>
                </a:cubicBezTo>
                <a:lnTo>
                  <a:pt x="3620706"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5" name="Freeform: Shape 54">
            <a:extLst>
              <a:ext uri="{FF2B5EF4-FFF2-40B4-BE49-F238E27FC236}">
                <a16:creationId xmlns:a16="http://schemas.microsoft.com/office/drawing/2014/main" id="{B534F045-E450-4128-A730-A7CE59CDD95E}"/>
              </a:ext>
            </a:extLst>
          </p:cNvPr>
          <p:cNvSpPr/>
          <p:nvPr/>
        </p:nvSpPr>
        <p:spPr>
          <a:xfrm>
            <a:off x="-2358" y="-12857"/>
            <a:ext cx="2926865" cy="5156357"/>
          </a:xfrm>
          <a:custGeom>
            <a:avLst/>
            <a:gdLst>
              <a:gd name="connsiteX0" fmla="*/ 0 w 5853730"/>
              <a:gd name="connsiteY0" fmla="*/ 0 h 10312714"/>
              <a:gd name="connsiteX1" fmla="*/ 2336459 w 5853730"/>
              <a:gd name="connsiteY1" fmla="*/ 0 h 10312714"/>
              <a:gd name="connsiteX2" fmla="*/ 2592416 w 5853730"/>
              <a:gd name="connsiteY2" fmla="*/ 116247 h 10312714"/>
              <a:gd name="connsiteX3" fmla="*/ 5069249 w 5853730"/>
              <a:gd name="connsiteY3" fmla="*/ 2436828 h 10312714"/>
              <a:gd name="connsiteX4" fmla="*/ 5069765 w 5853730"/>
              <a:gd name="connsiteY4" fmla="*/ 8289622 h 10312714"/>
              <a:gd name="connsiteX5" fmla="*/ 3249334 w 5853730"/>
              <a:gd name="connsiteY5" fmla="*/ 10231935 h 10312714"/>
              <a:gd name="connsiteX6" fmla="*/ 3119309 w 5853730"/>
              <a:gd name="connsiteY6" fmla="*/ 10312714 h 10312714"/>
              <a:gd name="connsiteX7" fmla="*/ 909 w 5853730"/>
              <a:gd name="connsiteY7" fmla="*/ 10312714 h 1031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53730" h="10312714">
                <a:moveTo>
                  <a:pt x="0" y="0"/>
                </a:moveTo>
                <a:lnTo>
                  <a:pt x="2336459" y="0"/>
                </a:lnTo>
                <a:lnTo>
                  <a:pt x="2592416" y="116247"/>
                </a:lnTo>
                <a:cubicBezTo>
                  <a:pt x="3612185" y="619837"/>
                  <a:pt x="4480992" y="1418291"/>
                  <a:pt x="5069249" y="2436828"/>
                </a:cubicBezTo>
                <a:cubicBezTo>
                  <a:pt x="6115040" y="4247563"/>
                  <a:pt x="6115237" y="6478704"/>
                  <a:pt x="5069765" y="8289622"/>
                </a:cubicBezTo>
                <a:cubicBezTo>
                  <a:pt x="4612371" y="9081899"/>
                  <a:pt x="3985239" y="9741068"/>
                  <a:pt x="3249334" y="10231935"/>
                </a:cubicBezTo>
                <a:lnTo>
                  <a:pt x="3119309" y="10312714"/>
                </a:lnTo>
                <a:lnTo>
                  <a:pt x="909" y="10312714"/>
                </a:lnTo>
                <a:close/>
              </a:path>
            </a:pathLst>
          </a:cu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2" name="Rectangle 11">
            <a:extLst>
              <a:ext uri="{FF2B5EF4-FFF2-40B4-BE49-F238E27FC236}">
                <a16:creationId xmlns:a16="http://schemas.microsoft.com/office/drawing/2014/main" id="{97C9A1CD-3617-4A19-B301-4B40BA084589}"/>
              </a:ext>
            </a:extLst>
          </p:cNvPr>
          <p:cNvSpPr/>
          <p:nvPr/>
        </p:nvSpPr>
        <p:spPr>
          <a:xfrm>
            <a:off x="8458200" y="0"/>
            <a:ext cx="6858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TextBox 1"/>
          <p:cNvSpPr txBox="1"/>
          <p:nvPr/>
        </p:nvSpPr>
        <p:spPr>
          <a:xfrm>
            <a:off x="3559727" y="39585"/>
            <a:ext cx="3651083" cy="553998"/>
          </a:xfrm>
          <a:prstGeom prst="rect">
            <a:avLst/>
          </a:prstGeom>
          <a:noFill/>
        </p:spPr>
        <p:txBody>
          <a:bodyPr wrap="square" rtlCol="0" anchor="ctr">
            <a:spAutoFit/>
          </a:bodyPr>
          <a:lstStyle/>
          <a:p>
            <a:r>
              <a:rPr lang="en-US" altLang="ko-KR" sz="3000" dirty="0">
                <a:solidFill>
                  <a:schemeClr val="tx1">
                    <a:lumMod val="85000"/>
                    <a:lumOff val="15000"/>
                  </a:schemeClr>
                </a:solidFill>
                <a:latin typeface="Times New Roman" panose="02020603050405020304" pitchFamily="18" charset="0"/>
                <a:cs typeface="Times New Roman" panose="02020603050405020304" pitchFamily="18" charset="0"/>
              </a:rPr>
              <a:t>NỘI DUNG</a:t>
            </a:r>
            <a:endParaRPr lang="ko-KR" altLang="en-US" sz="30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grpSp>
        <p:nvGrpSpPr>
          <p:cNvPr id="3" name="Group 2"/>
          <p:cNvGrpSpPr/>
          <p:nvPr/>
        </p:nvGrpSpPr>
        <p:grpSpPr>
          <a:xfrm>
            <a:off x="3185582" y="603605"/>
            <a:ext cx="4238627" cy="673983"/>
            <a:chOff x="4888319" y="1291338"/>
            <a:chExt cx="5651502" cy="898644"/>
          </a:xfrm>
        </p:grpSpPr>
        <p:grpSp>
          <p:nvGrpSpPr>
            <p:cNvPr id="4" name="Group 3"/>
            <p:cNvGrpSpPr/>
            <p:nvPr/>
          </p:nvGrpSpPr>
          <p:grpSpPr>
            <a:xfrm>
              <a:off x="5791338" y="1350500"/>
              <a:ext cx="4748483" cy="839482"/>
              <a:chOff x="6316684" y="1280330"/>
              <a:chExt cx="4748483" cy="839482"/>
            </a:xfrm>
          </p:grpSpPr>
          <p:sp>
            <p:nvSpPr>
              <p:cNvPr id="8" name="TextBox 7"/>
              <p:cNvSpPr txBox="1"/>
              <p:nvPr/>
            </p:nvSpPr>
            <p:spPr>
              <a:xfrm>
                <a:off x="6557475" y="1812036"/>
                <a:ext cx="4507692" cy="307776"/>
              </a:xfrm>
              <a:prstGeom prst="rect">
                <a:avLst/>
              </a:prstGeom>
              <a:noFill/>
            </p:spPr>
            <p:txBody>
              <a:bodyPr wrap="square" rtlCol="0" anchor="ctr">
                <a:spAutoFit/>
              </a:bodyPr>
              <a:lstStyle/>
              <a:p>
                <a:endParaRPr lang="en-US" altLang="ko-KR" sz="900" dirty="0">
                  <a:cs typeface="Arial" pitchFamily="34" charset="0"/>
                </a:endParaRPr>
              </a:p>
            </p:txBody>
          </p:sp>
          <p:sp>
            <p:nvSpPr>
              <p:cNvPr id="9" name="TextBox 8"/>
              <p:cNvSpPr txBox="1"/>
              <p:nvPr/>
            </p:nvSpPr>
            <p:spPr>
              <a:xfrm>
                <a:off x="6316684" y="1280330"/>
                <a:ext cx="4736652" cy="538608"/>
              </a:xfrm>
              <a:prstGeom prst="rect">
                <a:avLst/>
              </a:prstGeom>
              <a:noFill/>
            </p:spPr>
            <p:txBody>
              <a:bodyPr wrap="square" lIns="81000" rIns="81000" rtlCol="0" anchor="ctr">
                <a:spAutoFit/>
              </a:bodyPr>
              <a:lstStyle/>
              <a:p>
                <a:r>
                  <a:rPr lang="en-US" altLang="ko-KR" sz="2025" b="1">
                    <a:cs typeface="Arial" pitchFamily="34" charset="0"/>
                  </a:rPr>
                  <a:t>Giới thiệu đề tài</a:t>
                </a:r>
                <a:r>
                  <a:rPr lang="en-US" altLang="ko-KR" sz="2025" b="1" dirty="0">
                    <a:cs typeface="Arial" pitchFamily="34" charset="0"/>
                  </a:rPr>
                  <a:t>	</a:t>
                </a:r>
                <a:endParaRPr lang="ko-KR" altLang="en-US" sz="2025" b="1" dirty="0">
                  <a:cs typeface="Arial" pitchFamily="34" charset="0"/>
                </a:endParaRPr>
              </a:p>
            </p:txBody>
          </p:sp>
        </p:grpSp>
        <p:sp>
          <p:nvSpPr>
            <p:cNvPr id="7" name="TextBox 6"/>
            <p:cNvSpPr txBox="1"/>
            <p:nvPr/>
          </p:nvSpPr>
          <p:spPr>
            <a:xfrm>
              <a:off x="4888319" y="1291338"/>
              <a:ext cx="958096" cy="677108"/>
            </a:xfrm>
            <a:prstGeom prst="rect">
              <a:avLst/>
            </a:prstGeom>
            <a:noFill/>
          </p:spPr>
          <p:txBody>
            <a:bodyPr wrap="square" lIns="81000" rIns="81000" rtlCol="0" anchor="ctr">
              <a:spAutoFit/>
            </a:bodyPr>
            <a:lstStyle/>
            <a:p>
              <a:pPr algn="ctr"/>
              <a:r>
                <a:rPr lang="en-US" altLang="ko-KR" sz="2700" b="1" dirty="0">
                  <a:cs typeface="Arial" pitchFamily="34" charset="0"/>
                </a:rPr>
                <a:t>01</a:t>
              </a:r>
              <a:endParaRPr lang="ko-KR" altLang="en-US" sz="2700" b="1" dirty="0">
                <a:cs typeface="Arial" pitchFamily="34" charset="0"/>
              </a:endParaRPr>
            </a:p>
          </p:txBody>
        </p:sp>
      </p:grpSp>
      <p:grpSp>
        <p:nvGrpSpPr>
          <p:cNvPr id="18" name="Group 17">
            <a:extLst>
              <a:ext uri="{FF2B5EF4-FFF2-40B4-BE49-F238E27FC236}">
                <a16:creationId xmlns:a16="http://schemas.microsoft.com/office/drawing/2014/main" id="{AD44BB29-0A66-4948-8256-50ECEBA91D35}"/>
              </a:ext>
            </a:extLst>
          </p:cNvPr>
          <p:cNvGrpSpPr/>
          <p:nvPr/>
        </p:nvGrpSpPr>
        <p:grpSpPr>
          <a:xfrm>
            <a:off x="3185582" y="1278444"/>
            <a:ext cx="4411987" cy="727123"/>
            <a:chOff x="4737968" y="1220484"/>
            <a:chExt cx="5882649" cy="969498"/>
          </a:xfrm>
        </p:grpSpPr>
        <p:grpSp>
          <p:nvGrpSpPr>
            <p:cNvPr id="19" name="Group 18">
              <a:extLst>
                <a:ext uri="{FF2B5EF4-FFF2-40B4-BE49-F238E27FC236}">
                  <a16:creationId xmlns:a16="http://schemas.microsoft.com/office/drawing/2014/main" id="{F1A82559-5599-4D5A-9610-EBEB722F5338}"/>
                </a:ext>
              </a:extLst>
            </p:cNvPr>
            <p:cNvGrpSpPr/>
            <p:nvPr/>
          </p:nvGrpSpPr>
          <p:grpSpPr>
            <a:xfrm>
              <a:off x="5618172" y="1289733"/>
              <a:ext cx="5002445" cy="900249"/>
              <a:chOff x="6143518" y="1219563"/>
              <a:chExt cx="5002445" cy="900249"/>
            </a:xfrm>
          </p:grpSpPr>
          <p:sp>
            <p:nvSpPr>
              <p:cNvPr id="21" name="TextBox 20">
                <a:extLst>
                  <a:ext uri="{FF2B5EF4-FFF2-40B4-BE49-F238E27FC236}">
                    <a16:creationId xmlns:a16="http://schemas.microsoft.com/office/drawing/2014/main" id="{D05998D4-5A01-42CC-817B-52C8740C8A2A}"/>
                  </a:ext>
                </a:extLst>
              </p:cNvPr>
              <p:cNvSpPr txBox="1"/>
              <p:nvPr/>
            </p:nvSpPr>
            <p:spPr>
              <a:xfrm>
                <a:off x="6557475" y="1812036"/>
                <a:ext cx="4507692" cy="307776"/>
              </a:xfrm>
              <a:prstGeom prst="rect">
                <a:avLst/>
              </a:prstGeom>
              <a:noFill/>
            </p:spPr>
            <p:txBody>
              <a:bodyPr wrap="square" rtlCol="0" anchor="ctr">
                <a:spAutoFit/>
              </a:bodyPr>
              <a:lstStyle/>
              <a:p>
                <a:endParaRPr lang="en-US" altLang="ko-KR" sz="900" dirty="0">
                  <a:cs typeface="Arial" pitchFamily="34" charset="0"/>
                </a:endParaRPr>
              </a:p>
            </p:txBody>
          </p:sp>
          <p:sp>
            <p:nvSpPr>
              <p:cNvPr id="22" name="TextBox 21">
                <a:extLst>
                  <a:ext uri="{FF2B5EF4-FFF2-40B4-BE49-F238E27FC236}">
                    <a16:creationId xmlns:a16="http://schemas.microsoft.com/office/drawing/2014/main" id="{4F7FCC03-BE38-4E31-BA43-1507308FD0DD}"/>
                  </a:ext>
                </a:extLst>
              </p:cNvPr>
              <p:cNvSpPr txBox="1"/>
              <p:nvPr/>
            </p:nvSpPr>
            <p:spPr>
              <a:xfrm>
                <a:off x="6143518" y="1219563"/>
                <a:ext cx="5002445" cy="538608"/>
              </a:xfrm>
              <a:prstGeom prst="rect">
                <a:avLst/>
              </a:prstGeom>
              <a:noFill/>
            </p:spPr>
            <p:txBody>
              <a:bodyPr wrap="square" lIns="81000" rIns="81000" rtlCol="0" anchor="ctr">
                <a:spAutoFit/>
              </a:bodyPr>
              <a:lstStyle/>
              <a:p>
                <a:r>
                  <a:rPr lang="vi-VN" altLang="ko-KR" sz="2025" b="1">
                    <a:cs typeface="Arial" pitchFamily="34" charset="0"/>
                  </a:rPr>
                  <a:t>C</a:t>
                </a:r>
                <a:r>
                  <a:rPr lang="en-US" altLang="ko-KR" sz="2025" b="1">
                    <a:cs typeface="Arial" pitchFamily="34" charset="0"/>
                  </a:rPr>
                  <a:t>ánh tay Robot</a:t>
                </a:r>
                <a:endParaRPr lang="ko-KR" altLang="en-US" sz="2025" b="1" dirty="0">
                  <a:cs typeface="Arial" pitchFamily="34" charset="0"/>
                </a:endParaRPr>
              </a:p>
            </p:txBody>
          </p:sp>
        </p:grpSp>
        <p:sp>
          <p:nvSpPr>
            <p:cNvPr id="20" name="TextBox 19">
              <a:extLst>
                <a:ext uri="{FF2B5EF4-FFF2-40B4-BE49-F238E27FC236}">
                  <a16:creationId xmlns:a16="http://schemas.microsoft.com/office/drawing/2014/main" id="{D2EE8C77-E199-44D2-8B02-F295F4A3CBB3}"/>
                </a:ext>
              </a:extLst>
            </p:cNvPr>
            <p:cNvSpPr txBox="1"/>
            <p:nvPr/>
          </p:nvSpPr>
          <p:spPr>
            <a:xfrm>
              <a:off x="4737968" y="1220484"/>
              <a:ext cx="958096" cy="677108"/>
            </a:xfrm>
            <a:prstGeom prst="rect">
              <a:avLst/>
            </a:prstGeom>
            <a:noFill/>
          </p:spPr>
          <p:txBody>
            <a:bodyPr wrap="square" lIns="81000" rIns="81000" rtlCol="0" anchor="ctr">
              <a:spAutoFit/>
            </a:bodyPr>
            <a:lstStyle/>
            <a:p>
              <a:pPr algn="ctr"/>
              <a:r>
                <a:rPr lang="en-US" altLang="ko-KR" sz="2700" b="1" dirty="0">
                  <a:cs typeface="Arial" pitchFamily="34" charset="0"/>
                </a:rPr>
                <a:t>02</a:t>
              </a:r>
              <a:endParaRPr lang="ko-KR" altLang="en-US" sz="2700" b="1" dirty="0">
                <a:cs typeface="Arial" pitchFamily="34" charset="0"/>
              </a:endParaRPr>
            </a:p>
          </p:txBody>
        </p:sp>
      </p:grpSp>
      <p:grpSp>
        <p:nvGrpSpPr>
          <p:cNvPr id="23" name="Group 22">
            <a:extLst>
              <a:ext uri="{FF2B5EF4-FFF2-40B4-BE49-F238E27FC236}">
                <a16:creationId xmlns:a16="http://schemas.microsoft.com/office/drawing/2014/main" id="{E174BA7D-6D7F-4936-880F-8DD878826B98}"/>
              </a:ext>
            </a:extLst>
          </p:cNvPr>
          <p:cNvGrpSpPr/>
          <p:nvPr/>
        </p:nvGrpSpPr>
        <p:grpSpPr>
          <a:xfrm>
            <a:off x="3191241" y="1957232"/>
            <a:ext cx="4376792" cy="718401"/>
            <a:chOff x="4704099" y="1232113"/>
            <a:chExt cx="5835722" cy="957869"/>
          </a:xfrm>
        </p:grpSpPr>
        <p:grpSp>
          <p:nvGrpSpPr>
            <p:cNvPr id="24" name="Group 23">
              <a:extLst>
                <a:ext uri="{FF2B5EF4-FFF2-40B4-BE49-F238E27FC236}">
                  <a16:creationId xmlns:a16="http://schemas.microsoft.com/office/drawing/2014/main" id="{736E4B69-300A-40E1-9A49-CB054069CAE8}"/>
                </a:ext>
              </a:extLst>
            </p:cNvPr>
            <p:cNvGrpSpPr/>
            <p:nvPr/>
          </p:nvGrpSpPr>
          <p:grpSpPr>
            <a:xfrm>
              <a:off x="5592672" y="1292002"/>
              <a:ext cx="4947149" cy="897980"/>
              <a:chOff x="6118018" y="1221832"/>
              <a:chExt cx="4947149" cy="897980"/>
            </a:xfrm>
          </p:grpSpPr>
          <p:sp>
            <p:nvSpPr>
              <p:cNvPr id="26" name="TextBox 25">
                <a:extLst>
                  <a:ext uri="{FF2B5EF4-FFF2-40B4-BE49-F238E27FC236}">
                    <a16:creationId xmlns:a16="http://schemas.microsoft.com/office/drawing/2014/main" id="{248F5396-0B59-435F-AAB2-F07D1D48D501}"/>
                  </a:ext>
                </a:extLst>
              </p:cNvPr>
              <p:cNvSpPr txBox="1"/>
              <p:nvPr/>
            </p:nvSpPr>
            <p:spPr>
              <a:xfrm>
                <a:off x="6557475" y="1812036"/>
                <a:ext cx="4507692" cy="307776"/>
              </a:xfrm>
              <a:prstGeom prst="rect">
                <a:avLst/>
              </a:prstGeom>
              <a:noFill/>
            </p:spPr>
            <p:txBody>
              <a:bodyPr wrap="square" rtlCol="0" anchor="ctr">
                <a:spAutoFit/>
              </a:bodyPr>
              <a:lstStyle/>
              <a:p>
                <a:endParaRPr lang="en-US" altLang="ko-KR" sz="900" dirty="0">
                  <a:cs typeface="Arial" pitchFamily="34" charset="0"/>
                </a:endParaRPr>
              </a:p>
            </p:txBody>
          </p:sp>
          <p:sp>
            <p:nvSpPr>
              <p:cNvPr id="27" name="TextBox 26">
                <a:extLst>
                  <a:ext uri="{FF2B5EF4-FFF2-40B4-BE49-F238E27FC236}">
                    <a16:creationId xmlns:a16="http://schemas.microsoft.com/office/drawing/2014/main" id="{0E03A8C9-51D7-4DA2-BE18-E07742821825}"/>
                  </a:ext>
                </a:extLst>
              </p:cNvPr>
              <p:cNvSpPr txBox="1"/>
              <p:nvPr/>
            </p:nvSpPr>
            <p:spPr>
              <a:xfrm>
                <a:off x="6118018" y="1221832"/>
                <a:ext cx="4507692" cy="538608"/>
              </a:xfrm>
              <a:prstGeom prst="rect">
                <a:avLst/>
              </a:prstGeom>
              <a:noFill/>
            </p:spPr>
            <p:txBody>
              <a:bodyPr wrap="square" lIns="81000" rIns="81000" rtlCol="0" anchor="ctr">
                <a:spAutoFit/>
              </a:bodyPr>
              <a:lstStyle/>
              <a:p>
                <a:r>
                  <a:rPr lang="en-US" altLang="ko-KR" sz="2025" b="1">
                    <a:cs typeface="Arial" pitchFamily="34" charset="0"/>
                  </a:rPr>
                  <a:t>Xử lý ảnh</a:t>
                </a:r>
                <a:endParaRPr lang="ko-KR" altLang="en-US" sz="2025" b="1" dirty="0">
                  <a:cs typeface="Arial" pitchFamily="34" charset="0"/>
                </a:endParaRPr>
              </a:p>
            </p:txBody>
          </p:sp>
        </p:grpSp>
        <p:sp>
          <p:nvSpPr>
            <p:cNvPr id="25" name="TextBox 24">
              <a:extLst>
                <a:ext uri="{FF2B5EF4-FFF2-40B4-BE49-F238E27FC236}">
                  <a16:creationId xmlns:a16="http://schemas.microsoft.com/office/drawing/2014/main" id="{5D24C304-F9B4-4C4C-8D57-3DC24F0EC2B2}"/>
                </a:ext>
              </a:extLst>
            </p:cNvPr>
            <p:cNvSpPr txBox="1"/>
            <p:nvPr/>
          </p:nvSpPr>
          <p:spPr>
            <a:xfrm>
              <a:off x="4704099" y="1232113"/>
              <a:ext cx="958096" cy="677108"/>
            </a:xfrm>
            <a:prstGeom prst="rect">
              <a:avLst/>
            </a:prstGeom>
            <a:noFill/>
          </p:spPr>
          <p:txBody>
            <a:bodyPr wrap="square" lIns="81000" rIns="81000" rtlCol="0" anchor="ctr">
              <a:spAutoFit/>
            </a:bodyPr>
            <a:lstStyle/>
            <a:p>
              <a:pPr algn="ctr"/>
              <a:r>
                <a:rPr lang="en-US" altLang="ko-KR" sz="2700" b="1" dirty="0">
                  <a:cs typeface="Arial" pitchFamily="34" charset="0"/>
                </a:rPr>
                <a:t>03</a:t>
              </a:r>
              <a:endParaRPr lang="ko-KR" altLang="en-US" sz="2700" b="1" dirty="0">
                <a:cs typeface="Arial" pitchFamily="34" charset="0"/>
              </a:endParaRPr>
            </a:p>
          </p:txBody>
        </p:sp>
      </p:grpSp>
      <p:grpSp>
        <p:nvGrpSpPr>
          <p:cNvPr id="28" name="Group 27">
            <a:extLst>
              <a:ext uri="{FF2B5EF4-FFF2-40B4-BE49-F238E27FC236}">
                <a16:creationId xmlns:a16="http://schemas.microsoft.com/office/drawing/2014/main" id="{DDF781F5-085A-45A8-8A0D-B72C3BDEC053}"/>
              </a:ext>
            </a:extLst>
          </p:cNvPr>
          <p:cNvGrpSpPr/>
          <p:nvPr/>
        </p:nvGrpSpPr>
        <p:grpSpPr>
          <a:xfrm>
            <a:off x="3128437" y="2693000"/>
            <a:ext cx="4923187" cy="788725"/>
            <a:chOff x="5166554" y="1138348"/>
            <a:chExt cx="5373267" cy="1051634"/>
          </a:xfrm>
        </p:grpSpPr>
        <p:grpSp>
          <p:nvGrpSpPr>
            <p:cNvPr id="29" name="Group 28">
              <a:extLst>
                <a:ext uri="{FF2B5EF4-FFF2-40B4-BE49-F238E27FC236}">
                  <a16:creationId xmlns:a16="http://schemas.microsoft.com/office/drawing/2014/main" id="{56D8D414-A8CE-47E3-88BF-20584CFE4A18}"/>
                </a:ext>
              </a:extLst>
            </p:cNvPr>
            <p:cNvGrpSpPr/>
            <p:nvPr/>
          </p:nvGrpSpPr>
          <p:grpSpPr>
            <a:xfrm>
              <a:off x="6003232" y="1204212"/>
              <a:ext cx="4536589" cy="985770"/>
              <a:chOff x="6528578" y="1134042"/>
              <a:chExt cx="4536589" cy="985770"/>
            </a:xfrm>
          </p:grpSpPr>
          <p:sp>
            <p:nvSpPr>
              <p:cNvPr id="31" name="TextBox 30">
                <a:extLst>
                  <a:ext uri="{FF2B5EF4-FFF2-40B4-BE49-F238E27FC236}">
                    <a16:creationId xmlns:a16="http://schemas.microsoft.com/office/drawing/2014/main" id="{EEB6AD8E-E56F-466C-9458-D44ACFE4459E}"/>
                  </a:ext>
                </a:extLst>
              </p:cNvPr>
              <p:cNvSpPr txBox="1"/>
              <p:nvPr/>
            </p:nvSpPr>
            <p:spPr>
              <a:xfrm>
                <a:off x="6557475" y="1812036"/>
                <a:ext cx="4507692" cy="307776"/>
              </a:xfrm>
              <a:prstGeom prst="rect">
                <a:avLst/>
              </a:prstGeom>
              <a:noFill/>
            </p:spPr>
            <p:txBody>
              <a:bodyPr wrap="square" rtlCol="0" anchor="ctr">
                <a:spAutoFit/>
              </a:bodyPr>
              <a:lstStyle/>
              <a:p>
                <a:endParaRPr lang="en-US" altLang="ko-KR" sz="900" dirty="0">
                  <a:cs typeface="Arial" pitchFamily="34" charset="0"/>
                </a:endParaRPr>
              </a:p>
            </p:txBody>
          </p:sp>
          <p:sp>
            <p:nvSpPr>
              <p:cNvPr id="32" name="TextBox 31">
                <a:extLst>
                  <a:ext uri="{FF2B5EF4-FFF2-40B4-BE49-F238E27FC236}">
                    <a16:creationId xmlns:a16="http://schemas.microsoft.com/office/drawing/2014/main" id="{590FEECE-B4CD-4BDE-8D61-829766639AC4}"/>
                  </a:ext>
                </a:extLst>
              </p:cNvPr>
              <p:cNvSpPr txBox="1"/>
              <p:nvPr/>
            </p:nvSpPr>
            <p:spPr>
              <a:xfrm>
                <a:off x="6528578" y="1134042"/>
                <a:ext cx="4507692" cy="538610"/>
              </a:xfrm>
              <a:prstGeom prst="rect">
                <a:avLst/>
              </a:prstGeom>
              <a:noFill/>
            </p:spPr>
            <p:txBody>
              <a:bodyPr wrap="square" lIns="81000" rIns="81000" rtlCol="0" anchor="ctr">
                <a:spAutoFit/>
              </a:bodyPr>
              <a:lstStyle/>
              <a:p>
                <a:r>
                  <a:rPr lang="en-US" altLang="ko-KR" sz="2025" b="1">
                    <a:cs typeface="Arial" pitchFamily="34" charset="0"/>
                  </a:rPr>
                  <a:t>Giao diện Node-red</a:t>
                </a:r>
                <a:endParaRPr lang="ko-KR" altLang="en-US" sz="2025" b="1" dirty="0">
                  <a:cs typeface="Arial" pitchFamily="34" charset="0"/>
                </a:endParaRPr>
              </a:p>
            </p:txBody>
          </p:sp>
        </p:grpSp>
        <p:sp>
          <p:nvSpPr>
            <p:cNvPr id="30" name="TextBox 29">
              <a:extLst>
                <a:ext uri="{FF2B5EF4-FFF2-40B4-BE49-F238E27FC236}">
                  <a16:creationId xmlns:a16="http://schemas.microsoft.com/office/drawing/2014/main" id="{D86AC71D-06DC-4455-9DEF-5674A52E0BF1}"/>
                </a:ext>
              </a:extLst>
            </p:cNvPr>
            <p:cNvSpPr txBox="1"/>
            <p:nvPr/>
          </p:nvSpPr>
          <p:spPr>
            <a:xfrm>
              <a:off x="5166554" y="1138348"/>
              <a:ext cx="958096" cy="677108"/>
            </a:xfrm>
            <a:prstGeom prst="rect">
              <a:avLst/>
            </a:prstGeom>
            <a:noFill/>
          </p:spPr>
          <p:txBody>
            <a:bodyPr wrap="square" lIns="81000" rIns="81000" rtlCol="0" anchor="ctr">
              <a:spAutoFit/>
            </a:bodyPr>
            <a:lstStyle/>
            <a:p>
              <a:pPr algn="ctr"/>
              <a:r>
                <a:rPr lang="en-US" altLang="ko-KR" sz="2700" b="1" dirty="0">
                  <a:cs typeface="Arial" pitchFamily="34" charset="0"/>
                </a:rPr>
                <a:t>04</a:t>
              </a:r>
              <a:endParaRPr lang="ko-KR" altLang="en-US" sz="2700" b="1" dirty="0">
                <a:cs typeface="Arial" pitchFamily="34" charset="0"/>
              </a:endParaRPr>
            </a:p>
          </p:txBody>
        </p:sp>
      </p:grpSp>
      <p:sp>
        <p:nvSpPr>
          <p:cNvPr id="58" name="Rectangle 57">
            <a:extLst>
              <a:ext uri="{FF2B5EF4-FFF2-40B4-BE49-F238E27FC236}">
                <a16:creationId xmlns:a16="http://schemas.microsoft.com/office/drawing/2014/main" id="{56890206-8580-4FC7-A158-1E69B2B51C5E}"/>
              </a:ext>
            </a:extLst>
          </p:cNvPr>
          <p:cNvSpPr/>
          <p:nvPr/>
        </p:nvSpPr>
        <p:spPr>
          <a:xfrm>
            <a:off x="-3590" y="4888878"/>
            <a:ext cx="9147590" cy="2546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 name="Group 16">
            <a:extLst>
              <a:ext uri="{FF2B5EF4-FFF2-40B4-BE49-F238E27FC236}">
                <a16:creationId xmlns:a16="http://schemas.microsoft.com/office/drawing/2014/main" id="{CBBF30BF-1562-6C78-38EE-2ABCE19BFF94}"/>
              </a:ext>
            </a:extLst>
          </p:cNvPr>
          <p:cNvGrpSpPr/>
          <p:nvPr/>
        </p:nvGrpSpPr>
        <p:grpSpPr>
          <a:xfrm>
            <a:off x="3216763" y="3428256"/>
            <a:ext cx="4301495" cy="507832"/>
            <a:chOff x="4818251" y="1279036"/>
            <a:chExt cx="5735326" cy="677108"/>
          </a:xfrm>
        </p:grpSpPr>
        <p:sp>
          <p:nvSpPr>
            <p:cNvPr id="39" name="TextBox 38">
              <a:extLst>
                <a:ext uri="{FF2B5EF4-FFF2-40B4-BE49-F238E27FC236}">
                  <a16:creationId xmlns:a16="http://schemas.microsoft.com/office/drawing/2014/main" id="{ECA96905-2C66-DCAE-AD2B-EC938EAAC46E}"/>
                </a:ext>
              </a:extLst>
            </p:cNvPr>
            <p:cNvSpPr txBox="1"/>
            <p:nvPr/>
          </p:nvSpPr>
          <p:spPr>
            <a:xfrm>
              <a:off x="5677271" y="1332371"/>
              <a:ext cx="4876306" cy="538610"/>
            </a:xfrm>
            <a:prstGeom prst="rect">
              <a:avLst/>
            </a:prstGeom>
            <a:noFill/>
          </p:spPr>
          <p:txBody>
            <a:bodyPr wrap="square" lIns="81000" rIns="81000" rtlCol="0" anchor="ctr">
              <a:spAutoFit/>
            </a:bodyPr>
            <a:lstStyle/>
            <a:p>
              <a:r>
                <a:rPr lang="en-US" altLang="ko-KR" sz="2025" b="1">
                  <a:cs typeface="Arial" pitchFamily="34" charset="0"/>
                </a:rPr>
                <a:t>Lưu đồ giải thuật</a:t>
              </a:r>
              <a:endParaRPr lang="ko-KR" altLang="en-US" sz="2025" b="1" dirty="0">
                <a:cs typeface="Arial" pitchFamily="34" charset="0"/>
              </a:endParaRPr>
            </a:p>
          </p:txBody>
        </p:sp>
        <p:sp>
          <p:nvSpPr>
            <p:cNvPr id="35" name="TextBox 34">
              <a:extLst>
                <a:ext uri="{FF2B5EF4-FFF2-40B4-BE49-F238E27FC236}">
                  <a16:creationId xmlns:a16="http://schemas.microsoft.com/office/drawing/2014/main" id="{98BD0A29-8168-E66A-E494-D7F93832D9AF}"/>
                </a:ext>
              </a:extLst>
            </p:cNvPr>
            <p:cNvSpPr txBox="1"/>
            <p:nvPr/>
          </p:nvSpPr>
          <p:spPr>
            <a:xfrm>
              <a:off x="4818251" y="1279036"/>
              <a:ext cx="958096" cy="677108"/>
            </a:xfrm>
            <a:prstGeom prst="rect">
              <a:avLst/>
            </a:prstGeom>
            <a:noFill/>
          </p:spPr>
          <p:txBody>
            <a:bodyPr wrap="square" lIns="81000" rIns="81000" rtlCol="0" anchor="ctr">
              <a:spAutoFit/>
            </a:bodyPr>
            <a:lstStyle/>
            <a:p>
              <a:pPr algn="ctr"/>
              <a:r>
                <a:rPr lang="vi-VN" altLang="ko-KR" sz="2700" b="1" dirty="0">
                  <a:cs typeface="Arial" pitchFamily="34" charset="0"/>
                </a:rPr>
                <a:t>05</a:t>
              </a:r>
              <a:endParaRPr lang="ko-KR" altLang="en-US" sz="2700" b="1" dirty="0">
                <a:cs typeface="Arial" pitchFamily="34" charset="0"/>
              </a:endParaRPr>
            </a:p>
          </p:txBody>
        </p:sp>
      </p:grpSp>
      <p:grpSp>
        <p:nvGrpSpPr>
          <p:cNvPr id="41" name="Group 40">
            <a:extLst>
              <a:ext uri="{FF2B5EF4-FFF2-40B4-BE49-F238E27FC236}">
                <a16:creationId xmlns:a16="http://schemas.microsoft.com/office/drawing/2014/main" id="{6BF28ABB-7127-CB37-6740-5AF378BFAC28}"/>
              </a:ext>
            </a:extLst>
          </p:cNvPr>
          <p:cNvGrpSpPr/>
          <p:nvPr/>
        </p:nvGrpSpPr>
        <p:grpSpPr>
          <a:xfrm>
            <a:off x="3220487" y="4119700"/>
            <a:ext cx="4304823" cy="507832"/>
            <a:chOff x="4818251" y="1279036"/>
            <a:chExt cx="5739764" cy="677108"/>
          </a:xfrm>
        </p:grpSpPr>
        <p:sp>
          <p:nvSpPr>
            <p:cNvPr id="45" name="TextBox 44">
              <a:extLst>
                <a:ext uri="{FF2B5EF4-FFF2-40B4-BE49-F238E27FC236}">
                  <a16:creationId xmlns:a16="http://schemas.microsoft.com/office/drawing/2014/main" id="{89C72CB7-5727-B22D-474B-12A50C364ACB}"/>
                </a:ext>
              </a:extLst>
            </p:cNvPr>
            <p:cNvSpPr txBox="1"/>
            <p:nvPr/>
          </p:nvSpPr>
          <p:spPr>
            <a:xfrm>
              <a:off x="5681708" y="1337453"/>
              <a:ext cx="4876307" cy="538610"/>
            </a:xfrm>
            <a:prstGeom prst="rect">
              <a:avLst/>
            </a:prstGeom>
            <a:noFill/>
          </p:spPr>
          <p:txBody>
            <a:bodyPr wrap="square" lIns="81000" rIns="81000" rtlCol="0" anchor="ctr">
              <a:spAutoFit/>
            </a:bodyPr>
            <a:lstStyle/>
            <a:p>
              <a:r>
                <a:rPr lang="en-US" altLang="ko-KR" sz="2025" b="1">
                  <a:cs typeface="Arial" pitchFamily="34" charset="0"/>
                </a:rPr>
                <a:t>Kết quả thực nghiệm</a:t>
              </a:r>
              <a:endParaRPr lang="ko-KR" altLang="en-US" sz="2025" b="1" dirty="0">
                <a:cs typeface="Arial" pitchFamily="34" charset="0"/>
              </a:endParaRPr>
            </a:p>
          </p:txBody>
        </p:sp>
        <p:sp>
          <p:nvSpPr>
            <p:cNvPr id="43" name="TextBox 42">
              <a:extLst>
                <a:ext uri="{FF2B5EF4-FFF2-40B4-BE49-F238E27FC236}">
                  <a16:creationId xmlns:a16="http://schemas.microsoft.com/office/drawing/2014/main" id="{C044CC46-E0D3-BAE9-A036-C42806980948}"/>
                </a:ext>
              </a:extLst>
            </p:cNvPr>
            <p:cNvSpPr txBox="1"/>
            <p:nvPr/>
          </p:nvSpPr>
          <p:spPr>
            <a:xfrm>
              <a:off x="4818251" y="1279036"/>
              <a:ext cx="958096" cy="677108"/>
            </a:xfrm>
            <a:prstGeom prst="rect">
              <a:avLst/>
            </a:prstGeom>
            <a:noFill/>
          </p:spPr>
          <p:txBody>
            <a:bodyPr wrap="square" lIns="81000" rIns="81000" rtlCol="0" anchor="ctr">
              <a:spAutoFit/>
            </a:bodyPr>
            <a:lstStyle/>
            <a:p>
              <a:pPr algn="ctr"/>
              <a:r>
                <a:rPr lang="vi-VN" altLang="ko-KR" sz="2700" b="1" dirty="0">
                  <a:cs typeface="Arial" pitchFamily="34" charset="0"/>
                </a:rPr>
                <a:t>06</a:t>
              </a:r>
              <a:endParaRPr lang="ko-KR" altLang="en-US" sz="2700" b="1" dirty="0">
                <a:cs typeface="Arial" pitchFamily="34" charset="0"/>
              </a:endParaRPr>
            </a:p>
          </p:txBody>
        </p:sp>
      </p:grpSp>
      <p:pic>
        <p:nvPicPr>
          <p:cNvPr id="13" name="Picture 12" descr="Logo&#10;&#10;Description automatically generated">
            <a:extLst>
              <a:ext uri="{FF2B5EF4-FFF2-40B4-BE49-F238E27FC236}">
                <a16:creationId xmlns:a16="http://schemas.microsoft.com/office/drawing/2014/main" id="{52AA924A-98CB-0921-79A2-6A84EFB6BA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9423" y="47960"/>
            <a:ext cx="1174229" cy="648072"/>
          </a:xfrm>
          <a:prstGeom prst="rect">
            <a:avLst/>
          </a:prstGeom>
        </p:spPr>
      </p:pic>
    </p:spTree>
    <p:extLst>
      <p:ext uri="{BB962C8B-B14F-4D97-AF65-F5344CB8AC3E}">
        <p14:creationId xmlns:p14="http://schemas.microsoft.com/office/powerpoint/2010/main" val="1591607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48108" y="753620"/>
            <a:ext cx="8556340" cy="4266402"/>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5" name="Picture 4" descr="Logo&#10;&#10;Description automatically generated">
            <a:extLst>
              <a:ext uri="{FF2B5EF4-FFF2-40B4-BE49-F238E27FC236}">
                <a16:creationId xmlns:a16="http://schemas.microsoft.com/office/drawing/2014/main" id="{B3BD9EC5-330F-BD64-14B9-DF7955F3F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pic>
        <p:nvPicPr>
          <p:cNvPr id="3" name="Picture 2">
            <a:extLst>
              <a:ext uri="{FF2B5EF4-FFF2-40B4-BE49-F238E27FC236}">
                <a16:creationId xmlns:a16="http://schemas.microsoft.com/office/drawing/2014/main" id="{D9C3A067-1160-F9F1-2B25-2933293126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526"/>
          <a:stretch/>
        </p:blipFill>
        <p:spPr bwMode="auto">
          <a:xfrm>
            <a:off x="3635896" y="392763"/>
            <a:ext cx="1645920" cy="43305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2352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48108" y="753620"/>
            <a:ext cx="8556340" cy="4266402"/>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5" name="Picture 4" descr="Logo&#10;&#10;Description automatically generated">
            <a:extLst>
              <a:ext uri="{FF2B5EF4-FFF2-40B4-BE49-F238E27FC236}">
                <a16:creationId xmlns:a16="http://schemas.microsoft.com/office/drawing/2014/main" id="{B3BD9EC5-330F-BD64-14B9-DF7955F3F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pic>
        <p:nvPicPr>
          <p:cNvPr id="2" name="Picture 1">
            <a:extLst>
              <a:ext uri="{FF2B5EF4-FFF2-40B4-BE49-F238E27FC236}">
                <a16:creationId xmlns:a16="http://schemas.microsoft.com/office/drawing/2014/main" id="{14CF3E9F-68F7-40BD-A771-B844CF264C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367341"/>
            <a:ext cx="3037945" cy="4631074"/>
          </a:xfrm>
          <a:prstGeom prst="rect">
            <a:avLst/>
          </a:prstGeom>
        </p:spPr>
      </p:pic>
    </p:spTree>
    <p:extLst>
      <p:ext uri="{BB962C8B-B14F-4D97-AF65-F5344CB8AC3E}">
        <p14:creationId xmlns:p14="http://schemas.microsoft.com/office/powerpoint/2010/main" val="1063267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39952" y="2038006"/>
            <a:ext cx="4320480" cy="1067488"/>
          </a:xfrm>
        </p:spPr>
        <p:txBody>
          <a:bodyPr/>
          <a:lstStyle/>
          <a:p>
            <a:r>
              <a:rPr lang="en-US" altLang="ko-KR" sz="3400"/>
              <a:t>6</a:t>
            </a:r>
            <a:r>
              <a:rPr lang="en-US" altLang="ko-KR" sz="3400">
                <a:solidFill>
                  <a:schemeClr val="bg1"/>
                </a:solidFill>
              </a:rPr>
              <a:t>. </a:t>
            </a:r>
            <a:r>
              <a:rPr lang="vi-VN" altLang="ko-KR" sz="3400">
                <a:solidFill>
                  <a:schemeClr val="bg1"/>
                </a:solidFill>
              </a:rPr>
              <a:t>ƯU </a:t>
            </a:r>
            <a:r>
              <a:rPr lang="vi-VN" altLang="ko-KR" sz="3400" dirty="0">
                <a:solidFill>
                  <a:schemeClr val="bg1"/>
                </a:solidFill>
              </a:rPr>
              <a:t>ĐIỂM VÀ NHƯỢC ĐIỂM</a:t>
            </a:r>
            <a:endParaRPr lang="en-US" altLang="ko-KR" sz="3400" dirty="0">
              <a:solidFill>
                <a:schemeClr val="bg1"/>
              </a:solidFill>
            </a:endParaRPr>
          </a:p>
        </p:txBody>
      </p:sp>
      <p:sp>
        <p:nvSpPr>
          <p:cNvPr id="5" name="Rectangle 9">
            <a:extLst>
              <a:ext uri="{FF2B5EF4-FFF2-40B4-BE49-F238E27FC236}">
                <a16:creationId xmlns:a16="http://schemas.microsoft.com/office/drawing/2014/main" id="{73C062B9-37A4-1593-3AC2-13D035D8EC60}"/>
              </a:ext>
            </a:extLst>
          </p:cNvPr>
          <p:cNvSpPr/>
          <p:nvPr/>
        </p:nvSpPr>
        <p:spPr>
          <a:xfrm>
            <a:off x="2051720" y="2308042"/>
            <a:ext cx="677867" cy="6345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980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5" y="720305"/>
            <a:ext cx="8556340" cy="4266402"/>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5" name="Picture 4" descr="Logo&#10;&#10;Description automatically generated">
            <a:extLst>
              <a:ext uri="{FF2B5EF4-FFF2-40B4-BE49-F238E27FC236}">
                <a16:creationId xmlns:a16="http://schemas.microsoft.com/office/drawing/2014/main" id="{B3BD9EC5-330F-BD64-14B9-DF7955F3F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2" name="Text Placeholder 1">
            <a:extLst>
              <a:ext uri="{FF2B5EF4-FFF2-40B4-BE49-F238E27FC236}">
                <a16:creationId xmlns:a16="http://schemas.microsoft.com/office/drawing/2014/main" id="{E72DF560-EEA5-BC8F-AD10-2BDD0A9458C3}"/>
              </a:ext>
            </a:extLst>
          </p:cNvPr>
          <p:cNvSpPr txBox="1">
            <a:spLocks/>
          </p:cNvSpPr>
          <p:nvPr/>
        </p:nvSpPr>
        <p:spPr>
          <a:xfrm>
            <a:off x="1143247" y="175439"/>
            <a:ext cx="7965258"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Kết quả thực nghiệm:</a:t>
            </a:r>
            <a:endParaRPr lang="en-US" sz="2400" dirty="0"/>
          </a:p>
        </p:txBody>
      </p:sp>
      <p:graphicFrame>
        <p:nvGraphicFramePr>
          <p:cNvPr id="8" name="Table 7">
            <a:extLst>
              <a:ext uri="{FF2B5EF4-FFF2-40B4-BE49-F238E27FC236}">
                <a16:creationId xmlns:a16="http://schemas.microsoft.com/office/drawing/2014/main" id="{FB7DE696-66E0-F8EF-2F20-715AEE6B1867}"/>
              </a:ext>
            </a:extLst>
          </p:cNvPr>
          <p:cNvGraphicFramePr>
            <a:graphicFrameLocks noGrp="1"/>
          </p:cNvGraphicFramePr>
          <p:nvPr>
            <p:extLst>
              <p:ext uri="{D42A27DB-BD31-4B8C-83A1-F6EECF244321}">
                <p14:modId xmlns:p14="http://schemas.microsoft.com/office/powerpoint/2010/main" val="3134625663"/>
              </p:ext>
            </p:extLst>
          </p:nvPr>
        </p:nvGraphicFramePr>
        <p:xfrm>
          <a:off x="755575" y="1160882"/>
          <a:ext cx="7116179" cy="3261991"/>
        </p:xfrm>
        <a:graphic>
          <a:graphicData uri="http://schemas.openxmlformats.org/drawingml/2006/table">
            <a:tbl>
              <a:tblPr firstRow="1" firstCol="1" bandRow="1">
                <a:tableStyleId>{5C22544A-7EE6-4342-B048-85BDC9FD1C3A}</a:tableStyleId>
              </a:tblPr>
              <a:tblGrid>
                <a:gridCol w="493303">
                  <a:extLst>
                    <a:ext uri="{9D8B030D-6E8A-4147-A177-3AD203B41FA5}">
                      <a16:colId xmlns:a16="http://schemas.microsoft.com/office/drawing/2014/main" val="3593796199"/>
                    </a:ext>
                  </a:extLst>
                </a:gridCol>
                <a:gridCol w="1704852">
                  <a:extLst>
                    <a:ext uri="{9D8B030D-6E8A-4147-A177-3AD203B41FA5}">
                      <a16:colId xmlns:a16="http://schemas.microsoft.com/office/drawing/2014/main" val="1273207058"/>
                    </a:ext>
                  </a:extLst>
                </a:gridCol>
                <a:gridCol w="1633816">
                  <a:extLst>
                    <a:ext uri="{9D8B030D-6E8A-4147-A177-3AD203B41FA5}">
                      <a16:colId xmlns:a16="http://schemas.microsoft.com/office/drawing/2014/main" val="427638245"/>
                    </a:ext>
                  </a:extLst>
                </a:gridCol>
                <a:gridCol w="994497">
                  <a:extLst>
                    <a:ext uri="{9D8B030D-6E8A-4147-A177-3AD203B41FA5}">
                      <a16:colId xmlns:a16="http://schemas.microsoft.com/office/drawing/2014/main" val="3893419163"/>
                    </a:ext>
                  </a:extLst>
                </a:gridCol>
                <a:gridCol w="2289711">
                  <a:extLst>
                    <a:ext uri="{9D8B030D-6E8A-4147-A177-3AD203B41FA5}">
                      <a16:colId xmlns:a16="http://schemas.microsoft.com/office/drawing/2014/main" val="3999199647"/>
                    </a:ext>
                  </a:extLst>
                </a:gridCol>
              </a:tblGrid>
              <a:tr h="344557">
                <a:tc>
                  <a:txBody>
                    <a:bodyPr/>
                    <a:lstStyle/>
                    <a:p>
                      <a:pPr marL="0" marR="0" algn="ctr" hangingPunct="0">
                        <a:lnSpc>
                          <a:spcPct val="150000"/>
                        </a:lnSpc>
                        <a:spcBef>
                          <a:spcPts val="0"/>
                        </a:spcBef>
                        <a:spcAft>
                          <a:spcPts val="0"/>
                        </a:spcAft>
                      </a:pPr>
                      <a:r>
                        <a:rPr lang="en-US" sz="800">
                          <a:effectLst/>
                        </a:rPr>
                        <a:t>No</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Product</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Right/Wrong</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Number of picks</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Note</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1621648280"/>
                  </a:ext>
                </a:extLst>
              </a:tr>
              <a:tr h="161295">
                <a:tc>
                  <a:txBody>
                    <a:bodyPr/>
                    <a:lstStyle/>
                    <a:p>
                      <a:pPr marL="0" marR="0" algn="ctr" hangingPunct="0">
                        <a:lnSpc>
                          <a:spcPct val="150000"/>
                        </a:lnSpc>
                        <a:spcBef>
                          <a:spcPts val="0"/>
                        </a:spcBef>
                        <a:spcAft>
                          <a:spcPts val="0"/>
                        </a:spcAft>
                      </a:pPr>
                      <a:r>
                        <a:rPr lang="en-US" sz="800">
                          <a:effectLst/>
                        </a:rPr>
                        <a:t>1</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Pink Triangle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Đúng </a:t>
                      </a:r>
                    </a:p>
                  </a:txBody>
                  <a:tcPr marL="42291" marR="42291" marT="0" marB="0"/>
                </a:tc>
                <a:tc>
                  <a:txBody>
                    <a:bodyPr/>
                    <a:lstStyle/>
                    <a:p>
                      <a:pPr marL="0" marR="0" algn="ctr" hangingPunct="0">
                        <a:lnSpc>
                          <a:spcPct val="150000"/>
                        </a:lnSpc>
                        <a:spcBef>
                          <a:spcPts val="0"/>
                        </a:spcBef>
                        <a:spcAft>
                          <a:spcPts val="0"/>
                        </a:spcAft>
                      </a:pPr>
                      <a:r>
                        <a:rPr lang="en-US" sz="800">
                          <a:effectLst/>
                        </a:rPr>
                        <a:t>2</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 </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2960449479"/>
                  </a:ext>
                </a:extLst>
              </a:tr>
              <a:tr h="711083">
                <a:tc>
                  <a:txBody>
                    <a:bodyPr/>
                    <a:lstStyle/>
                    <a:p>
                      <a:pPr marL="0" marR="0" algn="ctr" hangingPunct="0">
                        <a:lnSpc>
                          <a:spcPct val="150000"/>
                        </a:lnSpc>
                        <a:spcBef>
                          <a:spcPts val="0"/>
                        </a:spcBef>
                        <a:spcAft>
                          <a:spcPts val="0"/>
                        </a:spcAft>
                      </a:pPr>
                      <a:r>
                        <a:rPr lang="en-US" sz="800">
                          <a:effectLst/>
                        </a:rPr>
                        <a:t>2</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Pink Rectangle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Sai</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1</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Phân loại màu không chính xác do chói dẫn đến xử lý màu không chính xác</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4117405909"/>
                  </a:ext>
                </a:extLst>
              </a:tr>
              <a:tr h="161295">
                <a:tc>
                  <a:txBody>
                    <a:bodyPr/>
                    <a:lstStyle/>
                    <a:p>
                      <a:pPr marL="0" marR="0" algn="ctr" hangingPunct="0">
                        <a:lnSpc>
                          <a:spcPct val="150000"/>
                        </a:lnSpc>
                        <a:spcBef>
                          <a:spcPts val="0"/>
                        </a:spcBef>
                        <a:spcAft>
                          <a:spcPts val="0"/>
                        </a:spcAft>
                      </a:pPr>
                      <a:r>
                        <a:rPr lang="en-US" sz="800">
                          <a:effectLst/>
                        </a:rPr>
                        <a:t>3</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Pink Circle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Đúng</a:t>
                      </a:r>
                    </a:p>
                  </a:txBody>
                  <a:tcPr marL="42291" marR="42291" marT="0" marB="0"/>
                </a:tc>
                <a:tc>
                  <a:txBody>
                    <a:bodyPr/>
                    <a:lstStyle/>
                    <a:p>
                      <a:pPr marL="0" marR="0" algn="ctr" hangingPunct="0">
                        <a:lnSpc>
                          <a:spcPct val="150000"/>
                        </a:lnSpc>
                        <a:spcBef>
                          <a:spcPts val="0"/>
                        </a:spcBef>
                        <a:spcAft>
                          <a:spcPts val="0"/>
                        </a:spcAft>
                      </a:pPr>
                      <a:r>
                        <a:rPr lang="en-US" sz="800">
                          <a:effectLst/>
                        </a:rPr>
                        <a:t>3</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just" hangingPunct="0">
                        <a:lnSpc>
                          <a:spcPct val="150000"/>
                        </a:lnSpc>
                        <a:spcBef>
                          <a:spcPts val="0"/>
                        </a:spcBef>
                        <a:spcAft>
                          <a:spcPts val="0"/>
                        </a:spcAft>
                      </a:pPr>
                      <a:r>
                        <a:rPr lang="vi-VN" sz="800">
                          <a:effectLst/>
                        </a:rPr>
                        <a:t>Cánh tay robot kẹp trượt</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1766575125"/>
                  </a:ext>
                </a:extLst>
              </a:tr>
              <a:tr h="527820">
                <a:tc>
                  <a:txBody>
                    <a:bodyPr/>
                    <a:lstStyle/>
                    <a:p>
                      <a:pPr marL="0" marR="0" algn="ctr" hangingPunct="0">
                        <a:lnSpc>
                          <a:spcPct val="150000"/>
                        </a:lnSpc>
                        <a:spcBef>
                          <a:spcPts val="0"/>
                        </a:spcBef>
                        <a:spcAft>
                          <a:spcPts val="0"/>
                        </a:spcAft>
                      </a:pPr>
                      <a:r>
                        <a:rPr lang="en-US" sz="800">
                          <a:effectLst/>
                        </a:rPr>
                        <a:t>4</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Yellow Triangle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Sai</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2</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just" hangingPunct="0">
                        <a:lnSpc>
                          <a:spcPct val="150000"/>
                        </a:lnSpc>
                        <a:spcBef>
                          <a:spcPts val="0"/>
                        </a:spcBef>
                        <a:spcAft>
                          <a:spcPts val="0"/>
                        </a:spcAft>
                        <a:tabLst>
                          <a:tab pos="541655" algn="l"/>
                        </a:tabLst>
                      </a:pPr>
                      <a:r>
                        <a:rPr lang="en-US" sz="800">
                          <a:effectLst/>
                        </a:rPr>
                        <a:t>Phân loại hình dạng sai do sản phẩm nằm ngoài băng chuyền</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696590929"/>
                  </a:ext>
                </a:extLst>
              </a:tr>
              <a:tr h="152890">
                <a:tc>
                  <a:txBody>
                    <a:bodyPr/>
                    <a:lstStyle/>
                    <a:p>
                      <a:pPr marL="0" marR="0" algn="ctr" hangingPunct="0">
                        <a:lnSpc>
                          <a:spcPct val="150000"/>
                        </a:lnSpc>
                        <a:spcBef>
                          <a:spcPts val="0"/>
                        </a:spcBef>
                        <a:spcAft>
                          <a:spcPts val="0"/>
                        </a:spcAft>
                      </a:pPr>
                      <a:r>
                        <a:rPr lang="en-US" sz="800">
                          <a:effectLst/>
                        </a:rPr>
                        <a:t>5</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Yellow Rectangle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Đúng</a:t>
                      </a:r>
                    </a:p>
                  </a:txBody>
                  <a:tcPr marL="42291" marR="42291" marT="0" marB="0"/>
                </a:tc>
                <a:tc>
                  <a:txBody>
                    <a:bodyPr/>
                    <a:lstStyle/>
                    <a:p>
                      <a:pPr marL="0" marR="0" algn="ctr" hangingPunct="0">
                        <a:lnSpc>
                          <a:spcPct val="150000"/>
                        </a:lnSpc>
                        <a:spcBef>
                          <a:spcPts val="0"/>
                        </a:spcBef>
                        <a:spcAft>
                          <a:spcPts val="0"/>
                        </a:spcAft>
                      </a:pPr>
                      <a:r>
                        <a:rPr lang="en-US" sz="800">
                          <a:effectLst/>
                        </a:rPr>
                        <a:t>5</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vi-VN" sz="800">
                          <a:effectLst/>
                        </a:rPr>
                        <a:t>Cánh tay robot kẹp trượt</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1521470904"/>
                  </a:ext>
                </a:extLst>
              </a:tr>
              <a:tr h="161295">
                <a:tc>
                  <a:txBody>
                    <a:bodyPr/>
                    <a:lstStyle/>
                    <a:p>
                      <a:pPr marL="0" marR="0" algn="ctr" hangingPunct="0">
                        <a:lnSpc>
                          <a:spcPct val="150000"/>
                        </a:lnSpc>
                        <a:spcBef>
                          <a:spcPts val="0"/>
                        </a:spcBef>
                        <a:spcAft>
                          <a:spcPts val="0"/>
                        </a:spcAft>
                      </a:pPr>
                      <a:r>
                        <a:rPr lang="en-US" sz="800">
                          <a:effectLst/>
                        </a:rPr>
                        <a:t>6</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Yellow Circle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Đúng</a:t>
                      </a:r>
                    </a:p>
                  </a:txBody>
                  <a:tcPr marL="42291" marR="42291" marT="0" marB="0"/>
                </a:tc>
                <a:tc>
                  <a:txBody>
                    <a:bodyPr/>
                    <a:lstStyle/>
                    <a:p>
                      <a:pPr marL="0" marR="0" algn="ctr" hangingPunct="0">
                        <a:lnSpc>
                          <a:spcPct val="150000"/>
                        </a:lnSpc>
                        <a:spcBef>
                          <a:spcPts val="0"/>
                        </a:spcBef>
                        <a:spcAft>
                          <a:spcPts val="0"/>
                        </a:spcAft>
                      </a:pPr>
                      <a:r>
                        <a:rPr lang="en-US" sz="800">
                          <a:effectLst/>
                        </a:rPr>
                        <a:t>2</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 </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526013741"/>
                  </a:ext>
                </a:extLst>
              </a:tr>
              <a:tr h="711083">
                <a:tc>
                  <a:txBody>
                    <a:bodyPr/>
                    <a:lstStyle/>
                    <a:p>
                      <a:pPr marL="0" marR="0" algn="ctr" hangingPunct="0">
                        <a:lnSpc>
                          <a:spcPct val="150000"/>
                        </a:lnSpc>
                        <a:spcBef>
                          <a:spcPts val="0"/>
                        </a:spcBef>
                        <a:spcAft>
                          <a:spcPts val="0"/>
                        </a:spcAft>
                      </a:pPr>
                      <a:r>
                        <a:rPr lang="en-US" sz="800">
                          <a:effectLst/>
                        </a:rPr>
                        <a:t>7</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White Triangle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Sai</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1</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Phân loại màu không chính xác do sự can thiệp của robot dẫn đến xử lý màu không chính xác</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3857459813"/>
                  </a:ext>
                </a:extLst>
              </a:tr>
              <a:tr h="161295">
                <a:tc>
                  <a:txBody>
                    <a:bodyPr/>
                    <a:lstStyle/>
                    <a:p>
                      <a:pPr marL="0" marR="0" algn="ctr" hangingPunct="0">
                        <a:lnSpc>
                          <a:spcPct val="150000"/>
                        </a:lnSpc>
                        <a:spcBef>
                          <a:spcPts val="0"/>
                        </a:spcBef>
                        <a:spcAft>
                          <a:spcPts val="0"/>
                        </a:spcAft>
                      </a:pPr>
                      <a:r>
                        <a:rPr lang="en-US" sz="800">
                          <a:effectLst/>
                        </a:rPr>
                        <a:t>8</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White Rectangle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Đúng</a:t>
                      </a:r>
                    </a:p>
                  </a:txBody>
                  <a:tcPr marL="42291" marR="42291" marT="0" marB="0"/>
                </a:tc>
                <a:tc>
                  <a:txBody>
                    <a:bodyPr/>
                    <a:lstStyle/>
                    <a:p>
                      <a:pPr marL="0" marR="0" algn="ctr" hangingPunct="0">
                        <a:lnSpc>
                          <a:spcPct val="150000"/>
                        </a:lnSpc>
                        <a:spcBef>
                          <a:spcPts val="0"/>
                        </a:spcBef>
                        <a:spcAft>
                          <a:spcPts val="0"/>
                        </a:spcAft>
                      </a:pPr>
                      <a:r>
                        <a:rPr lang="en-US" sz="800">
                          <a:effectLst/>
                        </a:rPr>
                        <a:t>2</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 </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1178687437"/>
                  </a:ext>
                </a:extLst>
              </a:tr>
              <a:tr h="161295">
                <a:tc>
                  <a:txBody>
                    <a:bodyPr/>
                    <a:lstStyle/>
                    <a:p>
                      <a:pPr marL="0" marR="0" algn="ctr" hangingPunct="0">
                        <a:lnSpc>
                          <a:spcPct val="150000"/>
                        </a:lnSpc>
                        <a:spcBef>
                          <a:spcPts val="0"/>
                        </a:spcBef>
                        <a:spcAft>
                          <a:spcPts val="0"/>
                        </a:spcAft>
                      </a:pPr>
                      <a:r>
                        <a:rPr lang="en-US" sz="800">
                          <a:effectLst/>
                        </a:rPr>
                        <a:t>9</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White Circle</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latin typeface="Times New Roman" panose="02020603050405020304" pitchFamily="18" charset="0"/>
                          <a:ea typeface="Times New Roman" panose="02020603050405020304" pitchFamily="18" charset="0"/>
                        </a:rPr>
                        <a:t>Sai</a:t>
                      </a:r>
                    </a:p>
                  </a:txBody>
                  <a:tcPr marL="42291" marR="42291" marT="0" marB="0"/>
                </a:tc>
                <a:tc>
                  <a:txBody>
                    <a:bodyPr/>
                    <a:lstStyle/>
                    <a:p>
                      <a:pPr marL="0" marR="0" algn="ctr" hangingPunct="0">
                        <a:lnSpc>
                          <a:spcPct val="150000"/>
                        </a:lnSpc>
                        <a:spcBef>
                          <a:spcPts val="0"/>
                        </a:spcBef>
                        <a:spcAft>
                          <a:spcPts val="0"/>
                        </a:spcAft>
                      </a:pPr>
                      <a:r>
                        <a:rPr lang="en-US" sz="800">
                          <a:effectLst/>
                        </a:rPr>
                        <a:t>3</a:t>
                      </a:r>
                      <a:endParaRPr lang="en-US" sz="800">
                        <a:effectLst/>
                        <a:latin typeface="Times New Roman" panose="02020603050405020304" pitchFamily="18" charset="0"/>
                        <a:ea typeface="Times New Roman" panose="02020603050405020304" pitchFamily="18" charset="0"/>
                      </a:endParaRPr>
                    </a:p>
                  </a:txBody>
                  <a:tcPr marL="42291" marR="42291" marT="0" marB="0"/>
                </a:tc>
                <a:tc>
                  <a:txBody>
                    <a:bodyPr/>
                    <a:lstStyle/>
                    <a:p>
                      <a:pPr marL="0" marR="0" algn="ctr" hangingPunct="0">
                        <a:lnSpc>
                          <a:spcPct val="150000"/>
                        </a:lnSpc>
                        <a:spcBef>
                          <a:spcPts val="0"/>
                        </a:spcBef>
                        <a:spcAft>
                          <a:spcPts val="0"/>
                        </a:spcAft>
                      </a:pPr>
                      <a:r>
                        <a:rPr lang="en-US" sz="800">
                          <a:effectLst/>
                        </a:rPr>
                        <a:t> </a:t>
                      </a:r>
                      <a:endParaRPr lang="en-US" sz="800">
                        <a:effectLst/>
                        <a:latin typeface="Times New Roman" panose="02020603050405020304" pitchFamily="18" charset="0"/>
                        <a:ea typeface="Times New Roman" panose="02020603050405020304" pitchFamily="18" charset="0"/>
                      </a:endParaRPr>
                    </a:p>
                  </a:txBody>
                  <a:tcPr marL="42291" marR="42291" marT="0" marB="0"/>
                </a:tc>
                <a:extLst>
                  <a:ext uri="{0D108BD9-81ED-4DB2-BD59-A6C34878D82A}">
                    <a16:rowId xmlns:a16="http://schemas.microsoft.com/office/drawing/2014/main" val="2959320190"/>
                  </a:ext>
                </a:extLst>
              </a:tr>
            </a:tbl>
          </a:graphicData>
        </a:graphic>
      </p:graphicFrame>
    </p:spTree>
    <p:extLst>
      <p:ext uri="{BB962C8B-B14F-4D97-AF65-F5344CB8AC3E}">
        <p14:creationId xmlns:p14="http://schemas.microsoft.com/office/powerpoint/2010/main" val="2417707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5" y="720305"/>
            <a:ext cx="8556340" cy="4266402"/>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5" name="Picture 4" descr="Logo&#10;&#10;Description automatically generated">
            <a:extLst>
              <a:ext uri="{FF2B5EF4-FFF2-40B4-BE49-F238E27FC236}">
                <a16:creationId xmlns:a16="http://schemas.microsoft.com/office/drawing/2014/main" id="{B3BD9EC5-330F-BD64-14B9-DF7955F3F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pic>
        <p:nvPicPr>
          <p:cNvPr id="6148" name="Picture 4" descr="Advantages - Free miscellaneous icons">
            <a:extLst>
              <a:ext uri="{FF2B5EF4-FFF2-40B4-BE49-F238E27FC236}">
                <a16:creationId xmlns:a16="http://schemas.microsoft.com/office/drawing/2014/main" id="{CF1F41A9-FC8E-C48D-C018-DC8004286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842333"/>
            <a:ext cx="1470624" cy="147062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E72DF560-EEA5-BC8F-AD10-2BDD0A9458C3}"/>
              </a:ext>
            </a:extLst>
          </p:cNvPr>
          <p:cNvSpPr txBox="1">
            <a:spLocks/>
          </p:cNvSpPr>
          <p:nvPr/>
        </p:nvSpPr>
        <p:spPr>
          <a:xfrm>
            <a:off x="1143247" y="175439"/>
            <a:ext cx="7965258"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a:latin typeface="Times New Roman" panose="02020603050405020304" pitchFamily="18" charset="0"/>
                <a:cs typeface="Times New Roman" panose="02020603050405020304" pitchFamily="18" charset="0"/>
              </a:rPr>
              <a:t>Ưu/nhược điểm</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p>
        </p:txBody>
      </p:sp>
      <p:sp>
        <p:nvSpPr>
          <p:cNvPr id="7" name="TextBox 6">
            <a:extLst>
              <a:ext uri="{FF2B5EF4-FFF2-40B4-BE49-F238E27FC236}">
                <a16:creationId xmlns:a16="http://schemas.microsoft.com/office/drawing/2014/main" id="{C2D1DE04-22B8-CB33-0BB9-561FBAC2377C}"/>
              </a:ext>
            </a:extLst>
          </p:cNvPr>
          <p:cNvSpPr txBox="1"/>
          <p:nvPr/>
        </p:nvSpPr>
        <p:spPr>
          <a:xfrm>
            <a:off x="81927" y="842333"/>
            <a:ext cx="6829723" cy="1754326"/>
          </a:xfrm>
          <a:prstGeom prst="rect">
            <a:avLst/>
          </a:prstGeom>
          <a:noFill/>
        </p:spPr>
        <p:txBody>
          <a:bodyPr wrap="square">
            <a:spAutoFit/>
          </a:bodyPr>
          <a:lstStyle/>
          <a:p>
            <a:pPr algn="just"/>
            <a:r>
              <a:rPr lang="vi-VN" b="0" i="0">
                <a:solidFill>
                  <a:srgbClr val="1C1917"/>
                </a:solidFill>
                <a:effectLst/>
                <a:latin typeface="Times New Roman" panose="02020603050405020304" pitchFamily="18" charset="0"/>
                <a:cs typeface="Times New Roman" panose="02020603050405020304" pitchFamily="18" charset="0"/>
              </a:rPr>
              <a:t>• Có khả năng xử lý màu sắc và phân loại sản phẩm, nhặt và đặt các vật thể vào vị trí mong muốn theo chỉ định của người dùng.</a:t>
            </a:r>
          </a:p>
          <a:p>
            <a:pPr algn="just"/>
            <a:r>
              <a:rPr lang="vi-VN" b="0" i="0">
                <a:solidFill>
                  <a:srgbClr val="1C1917"/>
                </a:solidFill>
                <a:effectLst/>
                <a:latin typeface="Times New Roman" panose="02020603050405020304" pitchFamily="18" charset="0"/>
                <a:cs typeface="Times New Roman" panose="02020603050405020304" pitchFamily="18" charset="0"/>
              </a:rPr>
              <a:t>• Xây dựng giao diện người dùng để hiển thị thông tin cơ bản: hiển thị </a:t>
            </a:r>
            <a:r>
              <a:rPr lang="en-US" b="0" i="0">
                <a:solidFill>
                  <a:srgbClr val="1C1917"/>
                </a:solidFill>
                <a:effectLst/>
                <a:latin typeface="Times New Roman" panose="02020603050405020304" pitchFamily="18" charset="0"/>
                <a:cs typeface="Times New Roman" panose="02020603050405020304" pitchFamily="18" charset="0"/>
              </a:rPr>
              <a:t>  </a:t>
            </a:r>
            <a:r>
              <a:rPr lang="vi-VN" b="0" i="0">
                <a:solidFill>
                  <a:srgbClr val="1C1917"/>
                </a:solidFill>
                <a:effectLst/>
                <a:latin typeface="Times New Roman" panose="02020603050405020304" pitchFamily="18" charset="0"/>
                <a:cs typeface="Times New Roman" panose="02020603050405020304" pitchFamily="18" charset="0"/>
              </a:rPr>
              <a:t>số lượng sản phẩm theo màu sắc, theo dõi quá trình xử lý hình ảnh.</a:t>
            </a:r>
          </a:p>
          <a:p>
            <a:pPr algn="just"/>
            <a:r>
              <a:rPr lang="vi-VN" b="0" i="0">
                <a:solidFill>
                  <a:srgbClr val="1C1917"/>
                </a:solidFill>
                <a:effectLst/>
                <a:latin typeface="Times New Roman" panose="02020603050405020304" pitchFamily="18" charset="0"/>
                <a:cs typeface="Times New Roman" panose="02020603050405020304" pitchFamily="18" charset="0"/>
              </a:rPr>
              <a:t>• Một mô hình nhỏ gọn giải quyết được vấn đề về không gian và tính </a:t>
            </a:r>
            <a:r>
              <a:rPr lang="en-US" b="0" i="0">
                <a:solidFill>
                  <a:srgbClr val="1C1917"/>
                </a:solidFill>
                <a:effectLst/>
                <a:latin typeface="Times New Roman" panose="02020603050405020304" pitchFamily="18" charset="0"/>
                <a:cs typeface="Times New Roman" panose="02020603050405020304" pitchFamily="18" charset="0"/>
              </a:rPr>
              <a:t>    </a:t>
            </a:r>
            <a:r>
              <a:rPr lang="vi-VN" b="0" i="0">
                <a:solidFill>
                  <a:srgbClr val="1C1917"/>
                </a:solidFill>
                <a:effectLst/>
                <a:latin typeface="Times New Roman" panose="02020603050405020304" pitchFamily="18" charset="0"/>
                <a:cs typeface="Times New Roman" panose="02020603050405020304" pitchFamily="18" charset="0"/>
              </a:rPr>
              <a:t>linh hoạt.</a:t>
            </a:r>
          </a:p>
        </p:txBody>
      </p:sp>
      <p:pic>
        <p:nvPicPr>
          <p:cNvPr id="3" name="Picture 2" descr="Cách trả lời ưu nhược điểm hiệu quả nhất khi phỏng vấn | TopDev">
            <a:extLst>
              <a:ext uri="{FF2B5EF4-FFF2-40B4-BE49-F238E27FC236}">
                <a16:creationId xmlns:a16="http://schemas.microsoft.com/office/drawing/2014/main" id="{7FA61255-41C1-71E1-D125-3DD68E16B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685212"/>
            <a:ext cx="2336295" cy="1754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FE668C-2532-11DA-E151-67EBE5ECCD7F}"/>
              </a:ext>
            </a:extLst>
          </p:cNvPr>
          <p:cNvSpPr txBox="1"/>
          <p:nvPr/>
        </p:nvSpPr>
        <p:spPr>
          <a:xfrm>
            <a:off x="2708715" y="2571750"/>
            <a:ext cx="6363408" cy="2308324"/>
          </a:xfrm>
          <a:prstGeom prst="rect">
            <a:avLst/>
          </a:prstGeom>
          <a:noFill/>
        </p:spPr>
        <p:txBody>
          <a:bodyPr wrap="square">
            <a:spAutoFit/>
          </a:bodyPr>
          <a:lstStyle/>
          <a:p>
            <a:r>
              <a:rPr lang="en-US"/>
              <a:t>• </a:t>
            </a:r>
            <a:r>
              <a:rPr lang="en-US">
                <a:solidFill>
                  <a:srgbClr val="1C1917"/>
                </a:solidFill>
                <a:latin typeface="Times New Roman" panose="02020603050405020304" pitchFamily="18" charset="0"/>
                <a:cs typeface="Times New Roman" panose="02020603050405020304" pitchFamily="18" charset="0"/>
              </a:rPr>
              <a:t>Dễ bị ảnh hưởng bởi nhiễu ánh sáng.</a:t>
            </a:r>
          </a:p>
          <a:p>
            <a:r>
              <a:rPr lang="en-US">
                <a:solidFill>
                  <a:srgbClr val="1C1917"/>
                </a:solidFill>
                <a:latin typeface="Times New Roman" panose="02020603050405020304" pitchFamily="18" charset="0"/>
                <a:cs typeface="Times New Roman" panose="02020603050405020304" pitchFamily="18" charset="0"/>
              </a:rPr>
              <a:t>• Robot được điều khiển theo vòng hở, dẫn đến độ chính xác thấp; cần giải quyết vấn đề lập kế hoạch quỹ đạo cho cánh tay robot.</a:t>
            </a:r>
          </a:p>
          <a:p>
            <a:r>
              <a:rPr lang="en-US">
                <a:solidFill>
                  <a:srgbClr val="1C1917"/>
                </a:solidFill>
                <a:latin typeface="Times New Roman" panose="02020603050405020304" pitchFamily="18" charset="0"/>
                <a:cs typeface="Times New Roman" panose="02020603050405020304" pitchFamily="18" charset="0"/>
              </a:rPr>
              <a:t>• Khi động cơ hoạt động quá nhiều, nó sẽ quá nhiệt, gây mất bước.</a:t>
            </a:r>
          </a:p>
          <a:p>
            <a:r>
              <a:rPr lang="en-US">
                <a:solidFill>
                  <a:srgbClr val="1C1917"/>
                </a:solidFill>
                <a:latin typeface="Times New Roman" panose="02020603050405020304" pitchFamily="18" charset="0"/>
                <a:cs typeface="Times New Roman" panose="02020603050405020304" pitchFamily="18" charset="0"/>
              </a:rPr>
              <a:t>• Chương trình điều khiển vẫn chưa được tối ưu hóa.</a:t>
            </a:r>
          </a:p>
          <a:p>
            <a:r>
              <a:rPr lang="en-US">
                <a:solidFill>
                  <a:srgbClr val="1C1917"/>
                </a:solidFill>
                <a:latin typeface="Times New Roman" panose="02020603050405020304" pitchFamily="18" charset="0"/>
                <a:cs typeface="Times New Roman" panose="02020603050405020304" pitchFamily="18" charset="0"/>
              </a:rPr>
              <a:t>• Tính thẩm mỹ của mô hình vẫn còn thấp và các vấn đề liên quan đến lắp đặt và hệ thống dây điện vẫn chưa được giải quyết để làm cho mô hình tối ưu hơn.</a:t>
            </a:r>
            <a:endParaRPr lang="vi-VN">
              <a:solidFill>
                <a:srgbClr val="1C191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7364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18800" y="2397830"/>
            <a:ext cx="5436096" cy="473576"/>
          </a:xfrm>
        </p:spPr>
        <p:txBody>
          <a:bodyPr/>
          <a:lstStyle/>
          <a:p>
            <a:r>
              <a:rPr lang="en-US" altLang="ko-KR"/>
              <a:t>1. Giới thiệu chung</a:t>
            </a:r>
            <a:endParaRPr lang="ko-KR" altLang="en-US" dirty="0">
              <a:solidFill>
                <a:schemeClr val="bg1"/>
              </a:solidFill>
            </a:endParaRPr>
          </a:p>
        </p:txBody>
      </p:sp>
      <p:sp>
        <p:nvSpPr>
          <p:cNvPr id="4" name="Donut 22">
            <a:extLst>
              <a:ext uri="{FF2B5EF4-FFF2-40B4-BE49-F238E27FC236}">
                <a16:creationId xmlns:a16="http://schemas.microsoft.com/office/drawing/2014/main" id="{A3C2DE7B-AD3D-C8F3-2E01-03904C870273}"/>
              </a:ext>
            </a:extLst>
          </p:cNvPr>
          <p:cNvSpPr>
            <a:spLocks noChangeAspect="1"/>
          </p:cNvSpPr>
          <p:nvPr/>
        </p:nvSpPr>
        <p:spPr>
          <a:xfrm>
            <a:off x="1979712" y="2397830"/>
            <a:ext cx="924592" cy="473576"/>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310123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4">
            <a:extLst>
              <a:ext uri="{FF2B5EF4-FFF2-40B4-BE49-F238E27FC236}">
                <a16:creationId xmlns:a16="http://schemas.microsoft.com/office/drawing/2014/main" id="{05C4E385-5E65-49A3-8C08-32E18CB0BE54}"/>
              </a:ext>
            </a:extLst>
          </p:cNvPr>
          <p:cNvSpPr/>
          <p:nvPr/>
        </p:nvSpPr>
        <p:spPr>
          <a:xfrm>
            <a:off x="51947" y="850622"/>
            <a:ext cx="7186486" cy="4097392"/>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 name="connsiteX0" fmla="*/ 1770943 w 2295026"/>
              <a:gd name="connsiteY0" fmla="*/ 1001724 h 1008112"/>
              <a:gd name="connsiteX1" fmla="*/ 0 w 2295026"/>
              <a:gd name="connsiteY1" fmla="*/ 1008112 h 1008112"/>
              <a:gd name="connsiteX2" fmla="*/ 0 w 2295026"/>
              <a:gd name="connsiteY2" fmla="*/ 0 h 1008112"/>
              <a:gd name="connsiteX3" fmla="*/ 2295026 w 2295026"/>
              <a:gd name="connsiteY3" fmla="*/ 255 h 1008112"/>
            </a:gdLst>
            <a:ahLst/>
            <a:cxnLst>
              <a:cxn ang="0">
                <a:pos x="connsiteX0" y="connsiteY0"/>
              </a:cxn>
              <a:cxn ang="0">
                <a:pos x="connsiteX1" y="connsiteY1"/>
              </a:cxn>
              <a:cxn ang="0">
                <a:pos x="connsiteX2" y="connsiteY2"/>
              </a:cxn>
              <a:cxn ang="0">
                <a:pos x="connsiteX3" y="connsiteY3"/>
              </a:cxn>
            </a:cxnLst>
            <a:rect l="l" t="t" r="r" b="b"/>
            <a:pathLst>
              <a:path w="2295026" h="1008112">
                <a:moveTo>
                  <a:pt x="1770943" y="1001724"/>
                </a:moveTo>
                <a:lnTo>
                  <a:pt x="0" y="1008112"/>
                </a:lnTo>
                <a:lnTo>
                  <a:pt x="0" y="0"/>
                </a:lnTo>
                <a:lnTo>
                  <a:pt x="2295026" y="255"/>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8F01FFCB-248E-A9F8-CE61-87CAC96EA8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46" y="69329"/>
            <a:ext cx="1174229" cy="648072"/>
          </a:xfrm>
          <a:prstGeom prst="rect">
            <a:avLst/>
          </a:prstGeom>
        </p:spPr>
      </p:pic>
      <p:sp>
        <p:nvSpPr>
          <p:cNvPr id="6" name="Text Placeholder 1">
            <a:extLst>
              <a:ext uri="{FF2B5EF4-FFF2-40B4-BE49-F238E27FC236}">
                <a16:creationId xmlns:a16="http://schemas.microsoft.com/office/drawing/2014/main" id="{34C0C830-D819-EF9E-A554-09F18DEF358B}"/>
              </a:ext>
            </a:extLst>
          </p:cNvPr>
          <p:cNvSpPr txBox="1">
            <a:spLocks/>
          </p:cNvSpPr>
          <p:nvPr/>
        </p:nvSpPr>
        <p:spPr>
          <a:xfrm>
            <a:off x="1331640" y="121902"/>
            <a:ext cx="309634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a:latin typeface="Times New Roman" panose="02020603050405020304" pitchFamily="18" charset="0"/>
                <a:cs typeface="Times New Roman" panose="02020603050405020304" pitchFamily="18" charset="0"/>
              </a:rPr>
              <a:t>1. Mô tả tổng quan:</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0930245-0238-2210-B7A1-023E44782F3F}"/>
              </a:ext>
            </a:extLst>
          </p:cNvPr>
          <p:cNvPicPr>
            <a:picLocks noChangeAspect="1"/>
          </p:cNvPicPr>
          <p:nvPr/>
        </p:nvPicPr>
        <p:blipFill>
          <a:blip r:embed="rId3"/>
          <a:stretch>
            <a:fillRect/>
          </a:stretch>
        </p:blipFill>
        <p:spPr>
          <a:xfrm>
            <a:off x="1115616" y="1036111"/>
            <a:ext cx="6840760" cy="3726414"/>
          </a:xfrm>
          <a:prstGeom prst="rect">
            <a:avLst/>
          </a:prstGeom>
        </p:spPr>
      </p:pic>
    </p:spTree>
    <p:extLst>
      <p:ext uri="{BB962C8B-B14F-4D97-AF65-F5344CB8AC3E}">
        <p14:creationId xmlns:p14="http://schemas.microsoft.com/office/powerpoint/2010/main" val="3529236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779912" y="2259462"/>
            <a:ext cx="4752528" cy="731704"/>
          </a:xfrm>
        </p:spPr>
        <p:txBody>
          <a:bodyPr/>
          <a:lstStyle/>
          <a:p>
            <a:r>
              <a:rPr lang="en-US" altLang="ko-KR">
                <a:solidFill>
                  <a:schemeClr val="bg1"/>
                </a:solidFill>
              </a:rPr>
              <a:t>2. </a:t>
            </a:r>
            <a:r>
              <a:rPr lang="en-US" altLang="ko-KR"/>
              <a:t>Cánh tay Robot</a:t>
            </a:r>
            <a:endParaRPr lang="en-US" altLang="ko-KR" dirty="0">
              <a:solidFill>
                <a:schemeClr val="bg1"/>
              </a:solidFill>
            </a:endParaRPr>
          </a:p>
        </p:txBody>
      </p:sp>
      <p:sp>
        <p:nvSpPr>
          <p:cNvPr id="5" name="Rectangle 9">
            <a:extLst>
              <a:ext uri="{FF2B5EF4-FFF2-40B4-BE49-F238E27FC236}">
                <a16:creationId xmlns:a16="http://schemas.microsoft.com/office/drawing/2014/main" id="{73C062B9-37A4-1593-3AC2-13D035D8EC60}"/>
              </a:ext>
            </a:extLst>
          </p:cNvPr>
          <p:cNvSpPr/>
          <p:nvPr/>
        </p:nvSpPr>
        <p:spPr>
          <a:xfrm>
            <a:off x="2051720" y="2308042"/>
            <a:ext cx="677867" cy="6345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1180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7" name="Text Placeholder 1">
            <a:extLst>
              <a:ext uri="{FF2B5EF4-FFF2-40B4-BE49-F238E27FC236}">
                <a16:creationId xmlns:a16="http://schemas.microsoft.com/office/drawing/2014/main" id="{31505EED-3E27-278C-FB0F-648690B7E09B}"/>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2.1 Driver</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7E39AFD-D038-D2BC-E685-C5EE2E2ECF0F}"/>
              </a:ext>
            </a:extLst>
          </p:cNvPr>
          <p:cNvPicPr>
            <a:picLocks noChangeAspect="1"/>
          </p:cNvPicPr>
          <p:nvPr/>
        </p:nvPicPr>
        <p:blipFill>
          <a:blip r:embed="rId3"/>
          <a:stretch>
            <a:fillRect/>
          </a:stretch>
        </p:blipFill>
        <p:spPr>
          <a:xfrm>
            <a:off x="107504" y="1329427"/>
            <a:ext cx="4320480" cy="3052549"/>
          </a:xfrm>
          <a:prstGeom prst="rect">
            <a:avLst/>
          </a:prstGeom>
        </p:spPr>
      </p:pic>
      <p:graphicFrame>
        <p:nvGraphicFramePr>
          <p:cNvPr id="8" name="Table 7">
            <a:extLst>
              <a:ext uri="{FF2B5EF4-FFF2-40B4-BE49-F238E27FC236}">
                <a16:creationId xmlns:a16="http://schemas.microsoft.com/office/drawing/2014/main" id="{C30ABDCB-77DD-1E12-27B2-50373575B37F}"/>
              </a:ext>
            </a:extLst>
          </p:cNvPr>
          <p:cNvGraphicFramePr>
            <a:graphicFrameLocks noGrp="1"/>
          </p:cNvGraphicFramePr>
          <p:nvPr>
            <p:extLst>
              <p:ext uri="{D42A27DB-BD31-4B8C-83A1-F6EECF244321}">
                <p14:modId xmlns:p14="http://schemas.microsoft.com/office/powerpoint/2010/main" val="1294459046"/>
              </p:ext>
            </p:extLst>
          </p:nvPr>
        </p:nvGraphicFramePr>
        <p:xfrm>
          <a:off x="4716019" y="1787652"/>
          <a:ext cx="4176461" cy="1865376"/>
        </p:xfrm>
        <a:graphic>
          <a:graphicData uri="http://schemas.openxmlformats.org/drawingml/2006/table">
            <a:tbl>
              <a:tblPr firstRow="1" firstCol="1" bandRow="1">
                <a:tableStyleId>{BC89EF96-8CEA-46FF-86C4-4CE0E7609802}</a:tableStyleId>
              </a:tblPr>
              <a:tblGrid>
                <a:gridCol w="802326">
                  <a:extLst>
                    <a:ext uri="{9D8B030D-6E8A-4147-A177-3AD203B41FA5}">
                      <a16:colId xmlns:a16="http://schemas.microsoft.com/office/drawing/2014/main" val="3820787450"/>
                    </a:ext>
                  </a:extLst>
                </a:gridCol>
                <a:gridCol w="802326">
                  <a:extLst>
                    <a:ext uri="{9D8B030D-6E8A-4147-A177-3AD203B41FA5}">
                      <a16:colId xmlns:a16="http://schemas.microsoft.com/office/drawing/2014/main" val="4221765772"/>
                    </a:ext>
                  </a:extLst>
                </a:gridCol>
                <a:gridCol w="1059641">
                  <a:extLst>
                    <a:ext uri="{9D8B030D-6E8A-4147-A177-3AD203B41FA5}">
                      <a16:colId xmlns:a16="http://schemas.microsoft.com/office/drawing/2014/main" val="2229461615"/>
                    </a:ext>
                  </a:extLst>
                </a:gridCol>
                <a:gridCol w="1512168">
                  <a:extLst>
                    <a:ext uri="{9D8B030D-6E8A-4147-A177-3AD203B41FA5}">
                      <a16:colId xmlns:a16="http://schemas.microsoft.com/office/drawing/2014/main" val="2147049276"/>
                    </a:ext>
                  </a:extLst>
                </a:gridCol>
              </a:tblGrid>
              <a:tr h="310136">
                <a:tc>
                  <a:txBody>
                    <a:bodyPr/>
                    <a:lstStyle/>
                    <a:p>
                      <a:pPr marL="0" marR="0" algn="ctr" fontAlgn="auto" hangingPunct="1">
                        <a:lnSpc>
                          <a:spcPct val="150000"/>
                        </a:lnSpc>
                        <a:spcBef>
                          <a:spcPts val="0"/>
                        </a:spcBef>
                        <a:spcAft>
                          <a:spcPts val="0"/>
                        </a:spcAft>
                      </a:pPr>
                      <a:r>
                        <a:rPr lang="en-US" sz="1300" kern="100">
                          <a:effectLst/>
                        </a:rPr>
                        <a:t>MS1</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MS2</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MS3</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Microstep</a:t>
                      </a:r>
                    </a:p>
                    <a:p>
                      <a:pPr marL="0" marR="0" algn="ctr" fontAlgn="auto" hangingPunct="1">
                        <a:lnSpc>
                          <a:spcPct val="150000"/>
                        </a:lnSpc>
                        <a:spcBef>
                          <a:spcPts val="0"/>
                        </a:spcBef>
                        <a:spcAft>
                          <a:spcPts val="0"/>
                        </a:spcAft>
                      </a:pPr>
                      <a:r>
                        <a:rPr lang="en-US" sz="1300" kern="100">
                          <a:effectLst/>
                        </a:rPr>
                        <a:t> Resolution</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85940082"/>
                  </a:ext>
                </a:extLst>
              </a:tr>
              <a:tr h="228600">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Full Step</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88777730"/>
                  </a:ext>
                </a:extLst>
              </a:tr>
              <a:tr h="228600">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Half Step</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078751"/>
                  </a:ext>
                </a:extLst>
              </a:tr>
              <a:tr h="228600">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1/4 Step</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84488238"/>
                  </a:ext>
                </a:extLst>
              </a:tr>
              <a:tr h="228600">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L</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1/8 Step</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50415022"/>
                  </a:ext>
                </a:extLst>
              </a:tr>
              <a:tr h="0">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b="0" kern="100">
                          <a:effectLst/>
                        </a:rPr>
                        <a:t>H</a:t>
                      </a:r>
                      <a:endParaRPr lang="en-US" sz="1300" b="0" kern="1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fontAlgn="auto" hangingPunct="1">
                        <a:lnSpc>
                          <a:spcPct val="150000"/>
                        </a:lnSpc>
                        <a:spcBef>
                          <a:spcPts val="0"/>
                        </a:spcBef>
                        <a:spcAft>
                          <a:spcPts val="0"/>
                        </a:spcAft>
                      </a:pPr>
                      <a:r>
                        <a:rPr lang="en-US" sz="1300" kern="100">
                          <a:effectLst/>
                        </a:rPr>
                        <a:t>1/16 Step</a:t>
                      </a:r>
                      <a:endParaRPr lang="en-US" sz="1300" kern="1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42093511"/>
                  </a:ext>
                </a:extLst>
              </a:tr>
            </a:tbl>
          </a:graphicData>
        </a:graphic>
      </p:graphicFrame>
    </p:spTree>
    <p:extLst>
      <p:ext uri="{BB962C8B-B14F-4D97-AF65-F5344CB8AC3E}">
        <p14:creationId xmlns:p14="http://schemas.microsoft.com/office/powerpoint/2010/main" val="130866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7" name="Text Placeholder 1">
            <a:extLst>
              <a:ext uri="{FF2B5EF4-FFF2-40B4-BE49-F238E27FC236}">
                <a16:creationId xmlns:a16="http://schemas.microsoft.com/office/drawing/2014/main" id="{31505EED-3E27-278C-FB0F-648690B7E09B}"/>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2.2 Tỷ số truyền và số xung</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AC1489-3226-A938-3192-FD15562512A0}"/>
                  </a:ext>
                </a:extLst>
              </p:cNvPr>
              <p:cNvSpPr txBox="1"/>
              <p:nvPr/>
            </p:nvSpPr>
            <p:spPr>
              <a:xfrm>
                <a:off x="2837874" y="1045312"/>
                <a:ext cx="4572000"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𝐺𝑒𝑎𝑟𝑟𝑎𝑡𝑖𝑜𝑙</m:t>
                      </m:r>
                      <m:r>
                        <a:rPr lang="en-US" i="0">
                          <a:latin typeface="Cambria Math" panose="02040503050406030204" pitchFamily="18" charset="0"/>
                        </a:rPr>
                        <m:t>1=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90</m:t>
                          </m:r>
                        </m:num>
                        <m:den>
                          <m:r>
                            <a:rPr lang="en-US" i="0">
                              <a:latin typeface="Cambria Math" panose="02040503050406030204" pitchFamily="18" charset="0"/>
                            </a:rPr>
                            <m:t>20</m:t>
                          </m:r>
                        </m:den>
                      </m:f>
                      <m:r>
                        <a:rPr lang="en-US" i="0">
                          <a:latin typeface="Cambria Math" panose="02040503050406030204" pitchFamily="18" charset="0"/>
                        </a:rPr>
                        <m:t>=4</m:t>
                      </m:r>
                      <m:r>
                        <a:rPr lang="en-US" b="0" i="0" smtClean="0">
                          <a:latin typeface="Cambria Math" panose="02040503050406030204" pitchFamily="18" charset="0"/>
                        </a:rPr>
                        <m:t>.</m:t>
                      </m:r>
                      <m:r>
                        <a:rPr lang="en-US" i="0">
                          <a:latin typeface="Cambria Math" panose="02040503050406030204" pitchFamily="18" charset="0"/>
                        </a:rPr>
                        <m:t>5</m:t>
                      </m:r>
                    </m:oMath>
                  </m:oMathPara>
                </a14:m>
                <a:endParaRPr lang="en-US"/>
              </a:p>
            </p:txBody>
          </p:sp>
        </mc:Choice>
        <mc:Fallback xmlns="">
          <p:sp>
            <p:nvSpPr>
              <p:cNvPr id="6" name="TextBox 5">
                <a:extLst>
                  <a:ext uri="{FF2B5EF4-FFF2-40B4-BE49-F238E27FC236}">
                    <a16:creationId xmlns:a16="http://schemas.microsoft.com/office/drawing/2014/main" id="{FCAC1489-3226-A938-3192-FD15562512A0}"/>
                  </a:ext>
                </a:extLst>
              </p:cNvPr>
              <p:cNvSpPr txBox="1">
                <a:spLocks noRot="1" noChangeAspect="1" noMove="1" noResize="1" noEditPoints="1" noAdjustHandles="1" noChangeArrowheads="1" noChangeShapeType="1" noTextEdit="1"/>
              </p:cNvSpPr>
              <p:nvPr/>
            </p:nvSpPr>
            <p:spPr>
              <a:xfrm>
                <a:off x="2837874" y="1045312"/>
                <a:ext cx="4572000"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D362C5-E260-32C2-93C4-515CF2D075DB}"/>
                  </a:ext>
                </a:extLst>
              </p:cNvPr>
              <p:cNvSpPr txBox="1"/>
              <p:nvPr/>
            </p:nvSpPr>
            <p:spPr>
              <a:xfrm>
                <a:off x="3053898" y="1616498"/>
                <a:ext cx="6507669" cy="6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𝑃𝑢𝑙𝑠𝑒</m:t>
                      </m:r>
                      <m:r>
                        <a:rPr lang="en-US" i="0">
                          <a:latin typeface="Cambria Math" panose="02040503050406030204" pitchFamily="18" charset="0"/>
                        </a:rPr>
                        <m:t>1=</m:t>
                      </m:r>
                      <m:r>
                        <a:rPr lang="en-US" i="1">
                          <a:latin typeface="Cambria Math" panose="02040503050406030204" pitchFamily="18" charset="0"/>
                        </a:rPr>
                        <m:t>𝐺𝑒𝑎𝑟𝑟𝑎𝑡𝑖𝑜</m:t>
                      </m:r>
                      <m:r>
                        <a:rPr lang="en-US" i="0">
                          <a:latin typeface="Cambria Math" panose="02040503050406030204" pitchFamily="18" charset="0"/>
                        </a:rPr>
                        <m:t>1.</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360</m:t>
                          </m:r>
                        </m:num>
                        <m:den>
                          <m:r>
                            <a:rPr lang="en-US" i="0">
                              <a:latin typeface="Cambria Math" panose="02040503050406030204" pitchFamily="18" charset="0"/>
                            </a:rPr>
                            <m:t>1</m:t>
                          </m:r>
                          <m:r>
                            <a:rPr lang="en-US" b="0" i="0" smtClean="0">
                              <a:latin typeface="Cambria Math" panose="02040503050406030204" pitchFamily="18" charset="0"/>
                            </a:rPr>
                            <m:t>.</m:t>
                          </m:r>
                          <m:r>
                            <a:rPr lang="en-US" i="0">
                              <a:latin typeface="Cambria Math" panose="02040503050406030204" pitchFamily="18" charset="0"/>
                            </a:rPr>
                            <m:t>8</m:t>
                          </m:r>
                        </m:den>
                      </m:f>
                      <m:f>
                        <m:fPr>
                          <m:ctrlPr>
                            <a:rPr lang="en-US" i="1">
                              <a:solidFill>
                                <a:srgbClr val="836967"/>
                              </a:solidFill>
                              <a:latin typeface="Cambria Math" panose="02040503050406030204" pitchFamily="18" charset="0"/>
                            </a:rPr>
                          </m:ctrlPr>
                        </m:fPr>
                        <m:num>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e>
                          </m:d>
                        </m:num>
                        <m:den>
                          <m:r>
                            <a:rPr lang="en-US" i="0">
                              <a:latin typeface="Cambria Math" panose="02040503050406030204" pitchFamily="18" charset="0"/>
                            </a:rPr>
                            <m:t>360</m:t>
                          </m:r>
                        </m:den>
                      </m:f>
                      <m:r>
                        <a:rPr lang="en-US" i="0">
                          <a:latin typeface="Cambria Math" panose="02040503050406030204" pitchFamily="18" charset="0"/>
                        </a:rPr>
                        <m:t>=2.5∗∆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i="0">
                              <a:latin typeface="Cambria Math" panose="02040503050406030204" pitchFamily="18" charset="0"/>
                            </a:rPr>
                            <m:t>1</m:t>
                          </m:r>
                        </m:sub>
                      </m:sSub>
                    </m:oMath>
                  </m:oMathPara>
                </a14:m>
                <a:endParaRPr lang="en-US"/>
              </a:p>
            </p:txBody>
          </p:sp>
        </mc:Choice>
        <mc:Fallback xmlns="">
          <p:sp>
            <p:nvSpPr>
              <p:cNvPr id="18" name="TextBox 17">
                <a:extLst>
                  <a:ext uri="{FF2B5EF4-FFF2-40B4-BE49-F238E27FC236}">
                    <a16:creationId xmlns:a16="http://schemas.microsoft.com/office/drawing/2014/main" id="{D3D362C5-E260-32C2-93C4-515CF2D075DB}"/>
                  </a:ext>
                </a:extLst>
              </p:cNvPr>
              <p:cNvSpPr txBox="1">
                <a:spLocks noRot="1" noChangeAspect="1" noMove="1" noResize="1" noEditPoints="1" noAdjustHandles="1" noChangeArrowheads="1" noChangeShapeType="1" noTextEdit="1"/>
              </p:cNvSpPr>
              <p:nvPr/>
            </p:nvSpPr>
            <p:spPr>
              <a:xfrm>
                <a:off x="3053898" y="1616498"/>
                <a:ext cx="6507669" cy="6298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2CC99BD-898D-F493-7D84-B81755AB6F9A}"/>
                  </a:ext>
                </a:extLst>
              </p:cNvPr>
              <p:cNvSpPr txBox="1"/>
              <p:nvPr/>
            </p:nvSpPr>
            <p:spPr>
              <a:xfrm>
                <a:off x="3059832" y="2400585"/>
                <a:ext cx="650766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𝜃</m:t>
                          </m:r>
                        </m:e>
                        <m:sub>
                          <m:r>
                            <a:rPr lang="en-US">
                              <a:latin typeface="Cambria Math" panose="02040503050406030204" pitchFamily="18" charset="0"/>
                            </a:rPr>
                            <m:t>1</m:t>
                          </m:r>
                        </m:sub>
                      </m:sSub>
                      <m:r>
                        <a:rPr lang="en-US" i="1">
                          <a:latin typeface="Cambria Math" panose="02040503050406030204" pitchFamily="18" charset="0"/>
                        </a:rPr>
                        <m:t> </m:t>
                      </m:r>
                      <m:r>
                        <a:rPr lang="en-US" i="0">
                          <a:latin typeface="Cambria Math" panose="02040503050406030204" pitchFamily="18" charset="0"/>
                        </a:rPr>
                        <m:t>=</m:t>
                      </m:r>
                      <m:r>
                        <a:rPr lang="en-US" b="0" i="1" smtClean="0">
                          <a:latin typeface="Cambria Math" panose="02040503050406030204" pitchFamily="18" charset="0"/>
                        </a:rPr>
                        <m:t>𝑃𝑢𝑙𝑠𝑒</m:t>
                      </m:r>
                      <m:r>
                        <a:rPr lang="en-US" b="0" i="1" smtClean="0">
                          <a:latin typeface="Cambria Math" panose="02040503050406030204" pitchFamily="18" charset="0"/>
                        </a:rPr>
                        <m:t>1/2.5</m:t>
                      </m:r>
                    </m:oMath>
                  </m:oMathPara>
                </a14:m>
                <a:endParaRPr lang="en-US"/>
              </a:p>
            </p:txBody>
          </p:sp>
        </mc:Choice>
        <mc:Fallback xmlns="">
          <p:sp>
            <p:nvSpPr>
              <p:cNvPr id="19" name="TextBox 18">
                <a:extLst>
                  <a:ext uri="{FF2B5EF4-FFF2-40B4-BE49-F238E27FC236}">
                    <a16:creationId xmlns:a16="http://schemas.microsoft.com/office/drawing/2014/main" id="{D2CC99BD-898D-F493-7D84-B81755AB6F9A}"/>
                  </a:ext>
                </a:extLst>
              </p:cNvPr>
              <p:cNvSpPr txBox="1">
                <a:spLocks noRot="1" noChangeAspect="1" noMove="1" noResize="1" noEditPoints="1" noAdjustHandles="1" noChangeArrowheads="1" noChangeShapeType="1" noTextEdit="1"/>
              </p:cNvSpPr>
              <p:nvPr/>
            </p:nvSpPr>
            <p:spPr>
              <a:xfrm>
                <a:off x="3059832" y="2400585"/>
                <a:ext cx="6507669" cy="369332"/>
              </a:xfrm>
              <a:prstGeom prst="rect">
                <a:avLst/>
              </a:prstGeom>
              <a:blipFill>
                <a:blip r:embed="rId5"/>
                <a:stretch>
                  <a:fillRect b="-15000"/>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03330486-CA5C-D9C7-B260-E6B6A44EAEDD}"/>
              </a:ext>
            </a:extLst>
          </p:cNvPr>
          <p:cNvGrpSpPr/>
          <p:nvPr/>
        </p:nvGrpSpPr>
        <p:grpSpPr>
          <a:xfrm>
            <a:off x="3741420" y="3279038"/>
            <a:ext cx="5402580" cy="1638300"/>
            <a:chOff x="0" y="0"/>
            <a:chExt cx="5402580" cy="1638300"/>
          </a:xfrm>
        </p:grpSpPr>
        <p:pic>
          <p:nvPicPr>
            <p:cNvPr id="21" name="Picture 20" descr="Chương 4 BỘ TRUYỀN ĐAI">
              <a:extLst>
                <a:ext uri="{FF2B5EF4-FFF2-40B4-BE49-F238E27FC236}">
                  <a16:creationId xmlns:a16="http://schemas.microsoft.com/office/drawing/2014/main" id="{289553FD-3433-675F-B5D8-91466A5EE34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33600" cy="1548765"/>
            </a:xfrm>
            <a:prstGeom prst="rect">
              <a:avLst/>
            </a:prstGeom>
            <a:noFill/>
            <a:ln>
              <a:noFill/>
            </a:ln>
          </p:spPr>
        </p:pic>
        <p:pic>
          <p:nvPicPr>
            <p:cNvPr id="22" name="Picture 21" descr="Puly răng là gì? Cấu tạo và Ứng dụng ...">
              <a:extLst>
                <a:ext uri="{FF2B5EF4-FFF2-40B4-BE49-F238E27FC236}">
                  <a16:creationId xmlns:a16="http://schemas.microsoft.com/office/drawing/2014/main" id="{63E3F980-DF5E-6CFF-0E8B-07C9F2662F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598420" y="0"/>
              <a:ext cx="2804160" cy="1638300"/>
            </a:xfrm>
            <a:prstGeom prst="rect">
              <a:avLst/>
            </a:prstGeom>
            <a:noFill/>
            <a:ln>
              <a:noFill/>
            </a:ln>
          </p:spPr>
        </p:pic>
      </p:grpSp>
      <p:pic>
        <p:nvPicPr>
          <p:cNvPr id="2" name="Picture 1">
            <a:extLst>
              <a:ext uri="{FF2B5EF4-FFF2-40B4-BE49-F238E27FC236}">
                <a16:creationId xmlns:a16="http://schemas.microsoft.com/office/drawing/2014/main" id="{4A355325-5DED-7C4D-94E2-0785E6A8B7F7}"/>
              </a:ext>
            </a:extLst>
          </p:cNvPr>
          <p:cNvPicPr>
            <a:picLocks noChangeAspect="1"/>
          </p:cNvPicPr>
          <p:nvPr/>
        </p:nvPicPr>
        <p:blipFill>
          <a:blip r:embed="rId8"/>
          <a:stretch>
            <a:fillRect/>
          </a:stretch>
        </p:blipFill>
        <p:spPr>
          <a:xfrm>
            <a:off x="286609" y="940602"/>
            <a:ext cx="2987266" cy="3983021"/>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8F9260D-0172-2CAA-729A-DE5A2C7E9EA3}"/>
                  </a:ext>
                </a:extLst>
              </p:cNvPr>
              <p:cNvSpPr txBox="1"/>
              <p:nvPr/>
            </p:nvSpPr>
            <p:spPr>
              <a:xfrm>
                <a:off x="2987824" y="2803309"/>
                <a:ext cx="6507669" cy="707886"/>
              </a:xfrm>
              <a:prstGeom prst="rect">
                <a:avLst/>
              </a:prstGeom>
              <a:noFill/>
            </p:spPr>
            <p:txBody>
              <a:bodyPr wrap="square">
                <a:spAutoFit/>
              </a:bodyPr>
              <a:lstStyle/>
              <a:p>
                <a:pPr algn="ctr"/>
                <a:r>
                  <a:rPr lang="en-US"/>
                  <a:t>200 xung: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360</m:t>
                        </m:r>
                      </m:e>
                      <m:sup>
                        <m:r>
                          <a:rPr lang="en-US" sz="2000" b="0" i="1" smtClean="0">
                            <a:latin typeface="Cambria Math" panose="02040503050406030204" pitchFamily="18" charset="0"/>
                          </a:rPr>
                          <m:t>0</m:t>
                        </m:r>
                      </m:sup>
                    </m:sSup>
                  </m:oMath>
                </a14:m>
                <a:endParaRPr lang="en-US" sz="2000"/>
              </a:p>
              <a:p>
                <a:pPr algn="ctr"/>
                <a:r>
                  <a:rPr lang="en-US"/>
                  <a:t>1 xung: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1.8</m:t>
                        </m:r>
                      </m:e>
                      <m:sup>
                        <m:r>
                          <a:rPr lang="en-US" sz="2000" b="0" i="1" smtClean="0">
                            <a:latin typeface="Cambria Math" panose="02040503050406030204" pitchFamily="18" charset="0"/>
                          </a:rPr>
                          <m:t>0</m:t>
                        </m:r>
                      </m:sup>
                    </m:sSup>
                  </m:oMath>
                </a14:m>
                <a:endParaRPr lang="en-US" sz="2000"/>
              </a:p>
            </p:txBody>
          </p:sp>
        </mc:Choice>
        <mc:Fallback>
          <p:sp>
            <p:nvSpPr>
              <p:cNvPr id="3" name="TextBox 2">
                <a:extLst>
                  <a:ext uri="{FF2B5EF4-FFF2-40B4-BE49-F238E27FC236}">
                    <a16:creationId xmlns:a16="http://schemas.microsoft.com/office/drawing/2014/main" id="{D8F9260D-0172-2CAA-729A-DE5A2C7E9EA3}"/>
                  </a:ext>
                </a:extLst>
              </p:cNvPr>
              <p:cNvSpPr txBox="1">
                <a:spLocks noRot="1" noChangeAspect="1" noMove="1" noResize="1" noEditPoints="1" noAdjustHandles="1" noChangeArrowheads="1" noChangeShapeType="1" noTextEdit="1"/>
              </p:cNvSpPr>
              <p:nvPr/>
            </p:nvSpPr>
            <p:spPr>
              <a:xfrm>
                <a:off x="2987824" y="2803309"/>
                <a:ext cx="6507669" cy="707886"/>
              </a:xfrm>
              <a:prstGeom prst="rect">
                <a:avLst/>
              </a:prstGeom>
              <a:blipFill>
                <a:blip r:embed="rId9"/>
                <a:stretch>
                  <a:fillRect t="-862" b="-12931"/>
                </a:stretch>
              </a:blipFill>
            </p:spPr>
            <p:txBody>
              <a:bodyPr/>
              <a:lstStyle/>
              <a:p>
                <a:r>
                  <a:rPr lang="en-US">
                    <a:noFill/>
                  </a:rPr>
                  <a:t> </a:t>
                </a:r>
              </a:p>
            </p:txBody>
          </p:sp>
        </mc:Fallback>
      </mc:AlternateContent>
    </p:spTree>
    <p:extLst>
      <p:ext uri="{BB962C8B-B14F-4D97-AF65-F5344CB8AC3E}">
        <p14:creationId xmlns:p14="http://schemas.microsoft.com/office/powerpoint/2010/main" val="3904179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85272" y="2091570"/>
            <a:ext cx="4458285" cy="1067488"/>
          </a:xfrm>
        </p:spPr>
        <p:txBody>
          <a:bodyPr/>
          <a:lstStyle/>
          <a:p>
            <a:r>
              <a:rPr lang="en-US" altLang="ko-KR">
                <a:solidFill>
                  <a:schemeClr val="bg1"/>
                </a:solidFill>
              </a:rPr>
              <a:t>3. </a:t>
            </a:r>
            <a:r>
              <a:rPr lang="en-US" altLang="ko-KR"/>
              <a:t>Xử lý ảnh</a:t>
            </a:r>
            <a:endParaRPr lang="en-US" altLang="ko-KR" dirty="0">
              <a:solidFill>
                <a:schemeClr val="bg1"/>
              </a:solidFill>
            </a:endParaRPr>
          </a:p>
        </p:txBody>
      </p:sp>
      <p:sp>
        <p:nvSpPr>
          <p:cNvPr id="5" name="Rectangle 9">
            <a:extLst>
              <a:ext uri="{FF2B5EF4-FFF2-40B4-BE49-F238E27FC236}">
                <a16:creationId xmlns:a16="http://schemas.microsoft.com/office/drawing/2014/main" id="{73C062B9-37A4-1593-3AC2-13D035D8EC60}"/>
              </a:ext>
            </a:extLst>
          </p:cNvPr>
          <p:cNvSpPr/>
          <p:nvPr/>
        </p:nvSpPr>
        <p:spPr>
          <a:xfrm>
            <a:off x="2051720" y="2308042"/>
            <a:ext cx="677867" cy="63454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8836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9FE40986-ED07-4A38-A20F-457D91556A3E}"/>
              </a:ext>
            </a:extLst>
          </p:cNvPr>
          <p:cNvSpPr/>
          <p:nvPr/>
        </p:nvSpPr>
        <p:spPr>
          <a:xfrm>
            <a:off x="35494" y="761524"/>
            <a:ext cx="8640961" cy="4330506"/>
          </a:xfrm>
          <a:custGeom>
            <a:avLst/>
            <a:gdLst>
              <a:gd name="connsiteX0" fmla="*/ 0 w 3744416"/>
              <a:gd name="connsiteY0" fmla="*/ 0 h 1008112"/>
              <a:gd name="connsiteX1" fmla="*/ 3744416 w 3744416"/>
              <a:gd name="connsiteY1" fmla="*/ 0 h 1008112"/>
              <a:gd name="connsiteX2" fmla="*/ 3744416 w 3744416"/>
              <a:gd name="connsiteY2" fmla="*/ 1008112 h 1008112"/>
              <a:gd name="connsiteX3" fmla="*/ 0 w 3744416"/>
              <a:gd name="connsiteY3" fmla="*/ 1008112 h 1008112"/>
              <a:gd name="connsiteX4" fmla="*/ 0 w 3744416"/>
              <a:gd name="connsiteY4" fmla="*/ 0 h 1008112"/>
              <a:gd name="connsiteX0" fmla="*/ 3744416 w 3835856"/>
              <a:gd name="connsiteY0" fmla="*/ 0 h 1008112"/>
              <a:gd name="connsiteX1" fmla="*/ 3744416 w 3835856"/>
              <a:gd name="connsiteY1" fmla="*/ 1008112 h 1008112"/>
              <a:gd name="connsiteX2" fmla="*/ 0 w 3835856"/>
              <a:gd name="connsiteY2" fmla="*/ 1008112 h 1008112"/>
              <a:gd name="connsiteX3" fmla="*/ 0 w 3835856"/>
              <a:gd name="connsiteY3" fmla="*/ 0 h 1008112"/>
              <a:gd name="connsiteX4" fmla="*/ 3835856 w 3835856"/>
              <a:gd name="connsiteY4" fmla="*/ 91440 h 1008112"/>
              <a:gd name="connsiteX0" fmla="*/ 3744416 w 3835856"/>
              <a:gd name="connsiteY0" fmla="*/ 1008112 h 1008112"/>
              <a:gd name="connsiteX1" fmla="*/ 0 w 3835856"/>
              <a:gd name="connsiteY1" fmla="*/ 1008112 h 1008112"/>
              <a:gd name="connsiteX2" fmla="*/ 0 w 3835856"/>
              <a:gd name="connsiteY2" fmla="*/ 0 h 1008112"/>
              <a:gd name="connsiteX3" fmla="*/ 3835856 w 3835856"/>
              <a:gd name="connsiteY3" fmla="*/ 91440 h 1008112"/>
              <a:gd name="connsiteX0" fmla="*/ 3744416 w 3825223"/>
              <a:gd name="connsiteY0" fmla="*/ 1008112 h 1008112"/>
              <a:gd name="connsiteX1" fmla="*/ 0 w 3825223"/>
              <a:gd name="connsiteY1" fmla="*/ 1008112 h 1008112"/>
              <a:gd name="connsiteX2" fmla="*/ 0 w 3825223"/>
              <a:gd name="connsiteY2" fmla="*/ 0 h 1008112"/>
              <a:gd name="connsiteX3" fmla="*/ 3825223 w 3825223"/>
              <a:gd name="connsiteY3" fmla="*/ 17013 h 1008112"/>
              <a:gd name="connsiteX0" fmla="*/ 3744416 w 3761428"/>
              <a:gd name="connsiteY0" fmla="*/ 1008112 h 1008112"/>
              <a:gd name="connsiteX1" fmla="*/ 0 w 3761428"/>
              <a:gd name="connsiteY1" fmla="*/ 1008112 h 1008112"/>
              <a:gd name="connsiteX2" fmla="*/ 0 w 3761428"/>
              <a:gd name="connsiteY2" fmla="*/ 0 h 1008112"/>
              <a:gd name="connsiteX3" fmla="*/ 3761428 w 3761428"/>
              <a:gd name="connsiteY3" fmla="*/ 6381 h 1008112"/>
              <a:gd name="connsiteX0" fmla="*/ 3744416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874042 w 3747714"/>
              <a:gd name="connsiteY0" fmla="*/ 1010243 h 1012372"/>
              <a:gd name="connsiteX1" fmla="*/ 0 w 3747714"/>
              <a:gd name="connsiteY1" fmla="*/ 1012372 h 1012372"/>
              <a:gd name="connsiteX2" fmla="*/ 0 w 3747714"/>
              <a:gd name="connsiteY2" fmla="*/ 4260 h 1012372"/>
              <a:gd name="connsiteX3" fmla="*/ 3747714 w 3747714"/>
              <a:gd name="connsiteY3" fmla="*/ 0 h 1012372"/>
              <a:gd name="connsiteX0" fmla="*/ 1767261 w 3747714"/>
              <a:gd name="connsiteY0" fmla="*/ 1012372 h 1012372"/>
              <a:gd name="connsiteX1" fmla="*/ 0 w 3747714"/>
              <a:gd name="connsiteY1" fmla="*/ 1012372 h 1012372"/>
              <a:gd name="connsiteX2" fmla="*/ 0 w 3747714"/>
              <a:gd name="connsiteY2" fmla="*/ 4260 h 1012372"/>
              <a:gd name="connsiteX3" fmla="*/ 3747714 w 3747714"/>
              <a:gd name="connsiteY3" fmla="*/ 0 h 1012372"/>
              <a:gd name="connsiteX0" fmla="*/ 1770943 w 3747714"/>
              <a:gd name="connsiteY0" fmla="*/ 1005984 h 1012372"/>
              <a:gd name="connsiteX1" fmla="*/ 0 w 3747714"/>
              <a:gd name="connsiteY1" fmla="*/ 1012372 h 1012372"/>
              <a:gd name="connsiteX2" fmla="*/ 0 w 3747714"/>
              <a:gd name="connsiteY2" fmla="*/ 4260 h 1012372"/>
              <a:gd name="connsiteX3" fmla="*/ 3747714 w 3747714"/>
              <a:gd name="connsiteY3" fmla="*/ 0 h 1012372"/>
            </a:gdLst>
            <a:ahLst/>
            <a:cxnLst>
              <a:cxn ang="0">
                <a:pos x="connsiteX0" y="connsiteY0"/>
              </a:cxn>
              <a:cxn ang="0">
                <a:pos x="connsiteX1" y="connsiteY1"/>
              </a:cxn>
              <a:cxn ang="0">
                <a:pos x="connsiteX2" y="connsiteY2"/>
              </a:cxn>
              <a:cxn ang="0">
                <a:pos x="connsiteX3" y="connsiteY3"/>
              </a:cxn>
            </a:cxnLst>
            <a:rect l="l" t="t" r="r" b="b"/>
            <a:pathLst>
              <a:path w="3747714" h="1012372">
                <a:moveTo>
                  <a:pt x="1770943" y="1005984"/>
                </a:moveTo>
                <a:lnTo>
                  <a:pt x="0" y="1012372"/>
                </a:lnTo>
                <a:lnTo>
                  <a:pt x="0" y="4260"/>
                </a:lnTo>
                <a:lnTo>
                  <a:pt x="3747714" y="0"/>
                </a:lnTo>
              </a:path>
            </a:pathLst>
          </a:custGeom>
          <a:noFill/>
          <a:ln w="476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pic>
        <p:nvPicPr>
          <p:cNvPr id="4" name="Picture 3" descr="Logo&#10;&#10;Description automatically generated">
            <a:extLst>
              <a:ext uri="{FF2B5EF4-FFF2-40B4-BE49-F238E27FC236}">
                <a16:creationId xmlns:a16="http://schemas.microsoft.com/office/drawing/2014/main" id="{E7AAB3D6-1243-E84B-10C9-A5938ECC1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5" y="51470"/>
            <a:ext cx="1174229" cy="648072"/>
          </a:xfrm>
          <a:prstGeom prst="rect">
            <a:avLst/>
          </a:prstGeom>
        </p:spPr>
      </p:pic>
      <p:sp>
        <p:nvSpPr>
          <p:cNvPr id="6" name="Text Placeholder 1">
            <a:extLst>
              <a:ext uri="{FF2B5EF4-FFF2-40B4-BE49-F238E27FC236}">
                <a16:creationId xmlns:a16="http://schemas.microsoft.com/office/drawing/2014/main" id="{4071A0BC-2DA6-D023-0EA8-1D4E9E4F6048}"/>
              </a:ext>
            </a:extLst>
          </p:cNvPr>
          <p:cNvSpPr txBox="1">
            <a:spLocks/>
          </p:cNvSpPr>
          <p:nvPr/>
        </p:nvSpPr>
        <p:spPr>
          <a:xfrm>
            <a:off x="1178211" y="127339"/>
            <a:ext cx="7930294" cy="542925"/>
          </a:xfrm>
          <a:prstGeom prst="rect">
            <a:avLst/>
          </a:prstGeom>
        </p:spPr>
        <p:txBody>
          <a:bodyPr anchor="ctr">
            <a:no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3. Xử l</a:t>
            </a:r>
            <a:r>
              <a:rPr lang="en-US" sz="2400" b="1" kern="100">
                <a:latin typeface="Times New Roman" panose="02020603050405020304" pitchFamily="18" charset="0"/>
                <a:ea typeface="Times New Roman" panose="02020603050405020304" pitchFamily="18" charset="0"/>
                <a:cs typeface="Times New Roman" panose="02020603050405020304" pitchFamily="18" charset="0"/>
              </a:rPr>
              <a:t>ý ảnh</a:t>
            </a:r>
            <a:r>
              <a:rPr lang="en-US" sz="2400" b="1" kern="10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B75DF04-139E-E733-FDAD-31BC4E664621}"/>
              </a:ext>
            </a:extLst>
          </p:cNvPr>
          <p:cNvPicPr>
            <a:picLocks noChangeAspect="1"/>
          </p:cNvPicPr>
          <p:nvPr/>
        </p:nvPicPr>
        <p:blipFill rotWithShape="1">
          <a:blip r:embed="rId3"/>
          <a:srcRect r="161" b="48180"/>
          <a:stretch/>
        </p:blipFill>
        <p:spPr>
          <a:xfrm>
            <a:off x="1209724" y="937381"/>
            <a:ext cx="2672214" cy="3956579"/>
          </a:xfrm>
          <a:prstGeom prst="rect">
            <a:avLst/>
          </a:prstGeom>
        </p:spPr>
      </p:pic>
      <p:pic>
        <p:nvPicPr>
          <p:cNvPr id="5" name="Picture 4">
            <a:extLst>
              <a:ext uri="{FF2B5EF4-FFF2-40B4-BE49-F238E27FC236}">
                <a16:creationId xmlns:a16="http://schemas.microsoft.com/office/drawing/2014/main" id="{4120E9DE-3846-2AF6-7AC2-531C9C7469E3}"/>
              </a:ext>
            </a:extLst>
          </p:cNvPr>
          <p:cNvPicPr>
            <a:picLocks noChangeAspect="1"/>
          </p:cNvPicPr>
          <p:nvPr/>
        </p:nvPicPr>
        <p:blipFill rotWithShape="1">
          <a:blip r:embed="rId3"/>
          <a:srcRect t="50000" r="161"/>
          <a:stretch/>
        </p:blipFill>
        <p:spPr>
          <a:xfrm>
            <a:off x="4788024" y="937381"/>
            <a:ext cx="2672215" cy="3817620"/>
          </a:xfrm>
          <a:prstGeom prst="rect">
            <a:avLst/>
          </a:prstGeom>
        </p:spPr>
      </p:pic>
    </p:spTree>
    <p:extLst>
      <p:ext uri="{BB962C8B-B14F-4D97-AF65-F5344CB8AC3E}">
        <p14:creationId xmlns:p14="http://schemas.microsoft.com/office/powerpoint/2010/main" val="3561112982"/>
      </p:ext>
    </p:extLst>
  </p:cSld>
  <p:clrMapOvr>
    <a:masterClrMapping/>
  </p:clrMapOvr>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DD2D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6975</TotalTime>
  <Words>1502</Words>
  <Application>Microsoft Office PowerPoint</Application>
  <PresentationFormat>On-screen Show (16:9)</PresentationFormat>
  <Paragraphs>172</Paragraphs>
  <Slides>24</Slides>
  <Notes>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Malgun Gothic</vt:lpstr>
      <vt:lpstr>Arial</vt:lpstr>
      <vt:lpstr>Calibri</vt:lpstr>
      <vt:lpstr>Cambria Math</vt:lpstr>
      <vt:lpstr>Open Sans ExtraBold</vt:lpstr>
      <vt:lpstr>Times New Roman</vt:lpstr>
      <vt:lpstr>Cover and End Slide Master</vt:lpstr>
      <vt:lpstr>Contents Slide Master</vt:lpstr>
      <vt:lpstr>Section Break Slide Master</vt:lpstr>
      <vt:lpstr>ĐỒ ÁN TỐT NHIỆP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Nguyễn Gia Phú Đinh</cp:lastModifiedBy>
  <cp:revision>198</cp:revision>
  <dcterms:created xsi:type="dcterms:W3CDTF">2016-11-07T07:00:36Z</dcterms:created>
  <dcterms:modified xsi:type="dcterms:W3CDTF">2024-08-10T08:23:06Z</dcterms:modified>
</cp:coreProperties>
</file>